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8" r:id="rId2"/>
    <p:sldId id="292" r:id="rId3"/>
    <p:sldId id="294" r:id="rId4"/>
    <p:sldId id="261" r:id="rId5"/>
    <p:sldId id="287" r:id="rId6"/>
    <p:sldId id="289" r:id="rId7"/>
    <p:sldId id="288" r:id="rId8"/>
    <p:sldId id="290" r:id="rId9"/>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589"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5245" autoAdjust="0"/>
  </p:normalViewPr>
  <p:slideViewPr>
    <p:cSldViewPr snapToGrid="0">
      <p:cViewPr>
        <p:scale>
          <a:sx n="110" d="100"/>
          <a:sy n="110" d="100"/>
        </p:scale>
        <p:origin x="2532" y="-354"/>
      </p:cViewPr>
      <p:guideLst>
        <p:guide orient="horz"/>
        <p:guide pos="4248"/>
        <p:guide orient="horz" pos="589"/>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10/6/2022</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3800344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422435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7</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10/6/2022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10/6/2022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10/6/2022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10/6/2022</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oleObject" Target="file:///\\nicfps\laid$\Researches%20&amp;%20Studies\Work%20Files\Periodic%20Reports\Boursa%20Kuwait\Weekly\2020\Master%20Model%20for%20weekly%20(wealth%20management)v.1%20-%20Copy.xlsx!Indcies%20!R2C2:R7C9"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 Id="rId3" Type="http://schemas.openxmlformats.org/officeDocument/2006/relationships/image" Target="../media/image3.png"/><Relationship Id="rId7"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5" Type="http://schemas.openxmlformats.org/officeDocument/2006/relationships/image" Target="../media/image5.emf"/><Relationship Id="rId4"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9"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oleObject" Target="file:///\\nicfps\laid$\Researches%20&amp;%20Studies\Work%20Files\Periodic%20Reports\Boursa%20Kuwait\Weekly\2020\Master%20Model%20for%20weekly%20(wealth%20management)v.1%20-%20Copy.xlsx!Companies%20(P%20Market)!R3C2:R32C9" TargetMode="External"/><Relationship Id="rId5" Type="http://schemas.openxmlformats.org/officeDocument/2006/relationships/image" Target="../media/image8.emf"/><Relationship Id="rId4"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5" Type="http://schemas.openxmlformats.org/officeDocument/2006/relationships/image" Target="../media/image10.emf"/><Relationship Id="rId4"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s>
</file>

<file path=ppt/slides/_rels/slide7.xml.rels><?xml version="1.0" encoding="UTF-8" standalone="yes"?>
<Relationships xmlns="http://schemas.openxmlformats.org/package/2006/relationships"><Relationship Id="rId8"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 Id="rId3" Type="http://schemas.openxmlformats.org/officeDocument/2006/relationships/image" Target="../media/image3.png"/><Relationship Id="rId7" Type="http://schemas.openxmlformats.org/officeDocument/2006/relationships/image" Target="../media/image13.emf"/><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5" Type="http://schemas.openxmlformats.org/officeDocument/2006/relationships/image" Target="../media/image12.emf"/><Relationship Id="rId4"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9" Type="http://schemas.openxmlformats.org/officeDocument/2006/relationships/image" Target="../media/image1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52400" y="1150938"/>
            <a:ext cx="65913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pPr algn="justLow" rtl="1">
              <a:lnSpc>
                <a:spcPct val="150000"/>
              </a:lnSpc>
              <a:spcAft>
                <a:spcPts val="800"/>
              </a:spcAft>
            </a:pPr>
            <a:fld id="{87137B89-8CE1-40D6-81D6-7E13319A8EB3}" type="slidenum">
              <a:rPr lang="en-US" sz="1100">
                <a:solidFill>
                  <a:schemeClr val="tx1"/>
                </a:solidFill>
                <a:latin typeface="Calibri" panose="020F0502020204030204" pitchFamily="34" charset="0"/>
                <a:ea typeface="Calibri" panose="020F0502020204030204" pitchFamily="34" charset="0"/>
              </a:rPr>
              <a:pPr algn="justLow" rtl="1">
                <a:lnSpc>
                  <a:spcPct val="150000"/>
                </a:lnSpc>
                <a:spcAft>
                  <a:spcPts val="800"/>
                </a:spcAft>
              </a:pPr>
              <a:t>1</a:t>
            </a:fld>
            <a:endParaRPr lang="en-US" sz="1050" dirty="0">
              <a:solidFill>
                <a:schemeClr val="tx1"/>
              </a:solidFill>
              <a:latin typeface="Calibri" panose="020F0502020204030204" pitchFamily="34" charset="0"/>
              <a:ea typeface="Calibri" panose="020F0502020204030204" pitchFamily="34" charset="0"/>
            </a:endParaRPr>
          </a:p>
        </p:txBody>
      </p:sp>
      <p:sp>
        <p:nvSpPr>
          <p:cNvPr id="8" name="TextBox 7"/>
          <p:cNvSpPr txBox="1"/>
          <p:nvPr/>
        </p:nvSpPr>
        <p:spPr>
          <a:xfrm>
            <a:off x="2620381" y="3952875"/>
            <a:ext cx="4123319" cy="658322"/>
          </a:xfrm>
          <a:prstGeom prst="rect">
            <a:avLst/>
          </a:prstGeom>
          <a:noFill/>
        </p:spPr>
        <p:txBody>
          <a:bodyPr wrap="square" rtlCol="0">
            <a:spAutoFit/>
          </a:bodyPr>
          <a:lstStyle/>
          <a:p>
            <a:pPr algn="ctr">
              <a:lnSpc>
                <a:spcPct val="150000"/>
              </a:lnSpc>
            </a:pPr>
            <a:r>
              <a:rPr lang="ar-SA" sz="1400" b="1" dirty="0">
                <a:solidFill>
                  <a:schemeClr val="bg1"/>
                </a:solidFill>
              </a:rPr>
              <a:t> قطاع مينا للاستثمارات المسعرة - قسم البحوث والدراسات</a:t>
            </a:r>
          </a:p>
          <a:p>
            <a:pPr algn="ctr">
              <a:lnSpc>
                <a:spcPct val="150000"/>
              </a:lnSpc>
            </a:pPr>
            <a:r>
              <a:rPr lang="ar-SA" sz="1200" dirty="0">
                <a:solidFill>
                  <a:schemeClr val="bg1"/>
                </a:solidFill>
              </a:rPr>
              <a:t>      نشاط بورصة الكويت خلال الأسبوع المنتهي بتاريخ 2021/09/02</a:t>
            </a: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
        <p:nvSpPr>
          <p:cNvPr id="7" name="Rectangle 6"/>
          <p:cNvSpPr/>
          <p:nvPr/>
        </p:nvSpPr>
        <p:spPr>
          <a:xfrm>
            <a:off x="891540" y="3257320"/>
            <a:ext cx="5767705" cy="299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91440" bIns="36000" numCol="1" spcCol="0" rtlCol="0" fromWordArt="0" anchor="ctr" anchorCtr="0" forceAA="0" compatLnSpc="1">
            <a:prstTxWarp prst="textNoShape">
              <a:avLst/>
            </a:prstTxWarp>
            <a:noAutofit/>
          </a:bodyPr>
          <a:lstStyle/>
          <a:p>
            <a:pPr marL="0" marR="0" algn="r">
              <a:spcBef>
                <a:spcPts val="0"/>
              </a:spcBef>
              <a:spcAft>
                <a:spcPts val="0"/>
              </a:spcAft>
            </a:pPr>
            <a:r>
              <a:rPr lang="ar-KW" sz="2000" b="1" dirty="0">
                <a:solidFill>
                  <a:srgbClr val="FFFFFF"/>
                </a:solidFill>
                <a:effectLst/>
                <a:ea typeface="Calibri" panose="020F0502020204030204" pitchFamily="34" charset="0"/>
                <a:cs typeface="GE SS"/>
              </a:rPr>
              <a:t>التـقرير الأسبوعي - بورصـة الكـويـت</a:t>
            </a:r>
            <a:r>
              <a:rPr lang="ar-KW" sz="2000" b="1" dirty="0">
                <a:solidFill>
                  <a:srgbClr val="FFFFFF"/>
                </a:solidFill>
                <a:ea typeface="Calibri" panose="020F0502020204030204" pitchFamily="34" charset="0"/>
                <a:cs typeface="GE SS"/>
              </a:rPr>
              <a:t> </a:t>
            </a:r>
            <a:endParaRPr lang="ar-KW" sz="3600" b="1" dirty="0">
              <a:solidFill>
                <a:srgbClr val="FFFFFF"/>
              </a:solidFill>
              <a:ea typeface="Calibri" panose="020F0502020204030204" pitchFamily="34" charset="0"/>
              <a:cs typeface="GE SS"/>
            </a:endParaRPr>
          </a:p>
          <a:p>
            <a:pPr marL="0" marR="0" algn="r">
              <a:spcBef>
                <a:spcPts val="0"/>
              </a:spcBef>
              <a:spcAft>
                <a:spcPts val="0"/>
              </a:spcAft>
            </a:pPr>
            <a:endParaRPr lang="ar-KW" sz="800" dirty="0">
              <a:solidFill>
                <a:srgbClr val="FFFFFF"/>
              </a:solidFill>
              <a:effectLst/>
              <a:latin typeface="GE SS"/>
              <a:ea typeface="Calibri" panose="020F0502020204030204" pitchFamily="34" charset="0"/>
              <a:cs typeface="Arial" panose="020B0604020202020204" pitchFamily="34" charset="0"/>
            </a:endParaRPr>
          </a:p>
          <a:p>
            <a:pPr marL="0" marR="0" algn="r">
              <a:spcBef>
                <a:spcPts val="0"/>
              </a:spcBef>
              <a:spcAft>
                <a:spcPts val="0"/>
              </a:spcAft>
            </a:pPr>
            <a:r>
              <a:rPr lang="ar-KW" sz="1600" dirty="0">
                <a:solidFill>
                  <a:srgbClr val="FFFFFF"/>
                </a:solidFill>
                <a:effectLst/>
                <a:latin typeface="GE SS"/>
                <a:ea typeface="Calibri" panose="020F0502020204030204" pitchFamily="34" charset="0"/>
                <a:cs typeface="Arial" panose="020B0604020202020204" pitchFamily="34" charset="0"/>
              </a:rPr>
              <a:t>قطاع مينا للاستثمارات المسعرة – قسم البحوث والدراسات</a:t>
            </a:r>
            <a:r>
              <a:rPr lang="en-US" sz="1600" dirty="0">
                <a:solidFill>
                  <a:srgbClr val="FFFFFF"/>
                </a:solidFill>
                <a:effectLst/>
                <a:latin typeface="GE SS"/>
                <a:ea typeface="Calibri" panose="020F0502020204030204" pitchFamily="34" charset="0"/>
                <a:cs typeface="Arial" panose="020B0604020202020204" pitchFamily="34" charset="0"/>
              </a:rPr>
              <a:t> </a:t>
            </a:r>
            <a:endParaRPr lang="en-US" sz="1600" dirty="0">
              <a:effectLst/>
              <a:ea typeface="Calibri" panose="020F0502020204030204" pitchFamily="34" charset="0"/>
              <a:cs typeface="Arial" panose="020B0604020202020204" pitchFamily="34" charset="0"/>
            </a:endParaRPr>
          </a:p>
        </p:txBody>
      </p:sp>
      <p:sp>
        <p:nvSpPr>
          <p:cNvPr id="9" name="Rectangle 8"/>
          <p:cNvSpPr/>
          <p:nvPr/>
        </p:nvSpPr>
        <p:spPr>
          <a:xfrm>
            <a:off x="1043940" y="3889780"/>
            <a:ext cx="5767705" cy="3886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2000" tIns="36000" rIns="91440" bIns="36000" numCol="1" spcCol="0" rtlCol="0" fromWordArt="0" anchor="ctr" anchorCtr="0" forceAA="0" compatLnSpc="1">
            <a:prstTxWarp prst="textNoShape">
              <a:avLst/>
            </a:prstTxWarp>
            <a:noAutofit/>
          </a:bodyPr>
          <a:lstStyle/>
          <a:p>
            <a:pPr marL="0" marR="0" algn="r">
              <a:spcBef>
                <a:spcPts val="0"/>
              </a:spcBef>
              <a:spcAft>
                <a:spcPts val="0"/>
              </a:spcAft>
            </a:pPr>
            <a:r>
              <a:rPr lang="en-US" sz="1600" dirty="0">
                <a:solidFill>
                  <a:srgbClr val="FFFFFF"/>
                </a:solidFill>
                <a:effectLst/>
                <a:latin typeface="GE SS"/>
                <a:ea typeface="Calibri" panose="020F0502020204030204" pitchFamily="34" charset="0"/>
                <a:cs typeface="Arial" panose="020B0604020202020204" pitchFamily="34" charset="0"/>
              </a:rPr>
              <a:t> </a:t>
            </a:r>
            <a:r>
              <a:rPr lang="ar-KW" sz="1600" dirty="0">
                <a:solidFill>
                  <a:srgbClr val="FFFFFF"/>
                </a:solidFill>
                <a:effectLst/>
                <a:latin typeface="GE SS"/>
                <a:ea typeface="Calibri" panose="020F0502020204030204" pitchFamily="34" charset="0"/>
                <a:cs typeface="Arial" panose="020B0604020202020204" pitchFamily="34" charset="0"/>
              </a:rPr>
              <a:t>نشاط بورصة الكويت خلال الأسبوع المنتهي بتاريخ </a:t>
            </a:r>
            <a:r>
              <a:rPr lang="ar-KW" sz="1200" dirty="0">
                <a:solidFill>
                  <a:srgbClr val="FFFFFF"/>
                </a:solidFill>
                <a:latin typeface="GE SS"/>
                <a:ea typeface="Calibri" panose="020F0502020204030204" pitchFamily="34" charset="0"/>
                <a:cs typeface="Arial" panose="020B0604020202020204" pitchFamily="34" charset="0"/>
              </a:rPr>
              <a:t>202</a:t>
            </a:r>
            <a:r>
              <a:rPr lang="ar-SA" sz="1200" dirty="0">
                <a:solidFill>
                  <a:srgbClr val="FFFFFF"/>
                </a:solidFill>
                <a:latin typeface="GE SS"/>
                <a:ea typeface="Calibri" panose="020F0502020204030204" pitchFamily="34" charset="0"/>
                <a:cs typeface="Arial" panose="020B0604020202020204" pitchFamily="34" charset="0"/>
              </a:rPr>
              <a:t>2</a:t>
            </a:r>
            <a:r>
              <a:rPr lang="ar-KW" sz="1200" dirty="0">
                <a:solidFill>
                  <a:srgbClr val="FFFFFF"/>
                </a:solidFill>
                <a:latin typeface="GE SS"/>
                <a:ea typeface="Calibri" panose="020F0502020204030204" pitchFamily="34" charset="0"/>
                <a:cs typeface="Arial" panose="020B0604020202020204" pitchFamily="34" charset="0"/>
              </a:rPr>
              <a:t>/10/06</a:t>
            </a:r>
            <a:endParaRPr lang="en-US" sz="1600" dirty="0">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7871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2658294"/>
            <a:ext cx="6792247" cy="5536516"/>
          </a:xfrm>
          <a:prstGeom prst="rect">
            <a:avLst/>
          </a:prstGeom>
          <a:solidFill>
            <a:schemeClr val="bg1">
              <a:lumMod val="95000"/>
            </a:schemeClr>
          </a:solidFill>
        </p:spPr>
        <p:txBody>
          <a:bodyPr wrap="square">
            <a:spAutoFit/>
          </a:bodyPr>
          <a:lstStyle/>
          <a:p>
            <a:pPr marL="0" marR="0" algn="r" rtl="1">
              <a:lnSpc>
                <a:spcPct val="107000"/>
              </a:lnSpc>
              <a:spcBef>
                <a:spcPts val="0"/>
              </a:spcBef>
              <a:spcAft>
                <a:spcPts val="800"/>
              </a:spcAft>
            </a:pPr>
            <a:r>
              <a:rPr lang="ar-SA" sz="11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بورصة الكويت </a:t>
            </a:r>
            <a:r>
              <a:rPr lang="ar-KW" sz="11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تعاود الإرتفاع مجددا  </a:t>
            </a:r>
          </a:p>
          <a:p>
            <a:pPr marL="0" marR="0" algn="r" rtl="1">
              <a:lnSpc>
                <a:spcPct val="107000"/>
              </a:lnSpc>
              <a:spcBef>
                <a:spcPts val="0"/>
              </a:spcBef>
              <a:spcAft>
                <a:spcPts val="800"/>
              </a:spcAft>
            </a:pPr>
            <a:r>
              <a:rPr lang="ar-KW" sz="1100" b="1" dirty="0">
                <a:solidFill>
                  <a:srgbClr val="00B050"/>
                </a:solidFill>
                <a:effectLst/>
                <a:latin typeface="Calibri" panose="020F0502020204030204" pitchFamily="34" charset="0"/>
                <a:ea typeface="Calibri" panose="020F0502020204030204" pitchFamily="34" charset="0"/>
                <a:cs typeface="Arial" panose="020B0604020202020204" pitchFamily="34" charset="0"/>
              </a:rPr>
              <a:t> أداء جلسة منتصف الأسبوع هي الأفضل منذ منتصف شهر أبريل 2020</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marL="0" marR="0" algn="r" rtl="1">
              <a:lnSpc>
                <a:spcPct val="107000"/>
              </a:lnSpc>
              <a:spcBef>
                <a:spcPts val="0"/>
              </a:spcBef>
              <a:spcAft>
                <a:spcPts val="800"/>
              </a:spcAft>
            </a:pPr>
            <a:r>
              <a:rPr lang="ar-SA" sz="1100" b="1" u="sng" dirty="0">
                <a:solidFill>
                  <a:srgbClr val="2C2F34"/>
                </a:solidFill>
                <a:latin typeface="Calibri" panose="020F0502020204030204" pitchFamily="34" charset="0"/>
                <a:ea typeface="Calibri" panose="020F0502020204030204" pitchFamily="34" charset="0"/>
              </a:rPr>
              <a:t>أداء مؤشرات البورصة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0" marR="0" algn="justLow" rtl="1">
              <a:lnSpc>
                <a:spcPct val="150000"/>
              </a:lnSpc>
              <a:spcBef>
                <a:spcPts val="0"/>
              </a:spcBef>
              <a:spcAft>
                <a:spcPts val="800"/>
              </a:spcAft>
            </a:pPr>
            <a:r>
              <a:rPr lang="ar-SA" sz="1100" dirty="0">
                <a:effectLst/>
                <a:latin typeface="Calibri" panose="020F0502020204030204" pitchFamily="34" charset="0"/>
                <a:ea typeface="Calibri" panose="020F0502020204030204" pitchFamily="34" charset="0"/>
                <a:cs typeface="Arial" panose="020B0604020202020204" pitchFamily="34" charset="0"/>
              </a:rPr>
              <a:t>أنهت بورصة الكويت تعاملاتها للأسبوع المنتهي في </a:t>
            </a:r>
            <a:r>
              <a:rPr lang="ar-KW" sz="1100" dirty="0">
                <a:effectLst/>
                <a:latin typeface="Calibri" panose="020F0502020204030204" pitchFamily="34" charset="0"/>
                <a:ea typeface="Calibri" panose="020F0502020204030204" pitchFamily="34" charset="0"/>
                <a:cs typeface="Arial" panose="020B0604020202020204" pitchFamily="34" charset="0"/>
              </a:rPr>
              <a:t>السادس من ش</a:t>
            </a:r>
            <a:r>
              <a:rPr lang="ar-SA" sz="1100" dirty="0">
                <a:effectLst/>
                <a:latin typeface="Calibri" panose="020F0502020204030204" pitchFamily="34" charset="0"/>
                <a:ea typeface="Calibri" panose="020F0502020204030204" pitchFamily="34" charset="0"/>
                <a:cs typeface="Arial" panose="020B0604020202020204" pitchFamily="34" charset="0"/>
              </a:rPr>
              <a:t>هر أكتوبر على ارتفاع في أداء مؤشراتها بالمقارنة مع إقفال الأسبوع الماضي، حيث ارتفع مؤشر السوق العام بنسبة 1.05%، ومؤشر السوق الأول بنسبة 1.14%، وكذلك مؤشر السوق الرئيسي بنسبة 0.7%، كما ارتفع المعدل اليومي لقيمة الأسهم المتداولة خلال الأسبوع بنسبة 70.3% إلى 101.3 مليون د.ك بالمقارنة مع 59.5 مليون د.ك للأسبوع الماضي، </a:t>
            </a:r>
            <a:r>
              <a:rPr lang="ar-KW" sz="1100" dirty="0">
                <a:effectLst/>
                <a:latin typeface="Calibri" panose="020F0502020204030204" pitchFamily="34" charset="0"/>
                <a:ea typeface="Calibri" panose="020F0502020204030204" pitchFamily="34" charset="0"/>
                <a:cs typeface="Arial" panose="020B0604020202020204" pitchFamily="34" charset="0"/>
              </a:rPr>
              <a:t>و</a:t>
            </a:r>
            <a:r>
              <a:rPr lang="ar-SA" sz="1100" dirty="0">
                <a:effectLst/>
                <a:latin typeface="Calibri" panose="020F0502020204030204" pitchFamily="34" charset="0"/>
                <a:ea typeface="Calibri" panose="020F0502020204030204" pitchFamily="34" charset="0"/>
                <a:cs typeface="Arial" panose="020B0604020202020204" pitchFamily="34" charset="0"/>
              </a:rPr>
              <a:t>المعدل اليومي لكمية الأسهم المتداولة بنسبة 33.7% إلى 255 مليون سهم.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en-US" sz="1100" dirty="0">
                <a:effectLst/>
                <a:latin typeface="Calibri" panose="020F0502020204030204" pitchFamily="34" charset="0"/>
                <a:ea typeface="Calibri" panose="020F0502020204030204" pitchFamily="34" charset="0"/>
                <a:cs typeface="Arial" panose="020B0604020202020204" pitchFamily="34" charset="0"/>
              </a:rPr>
              <a:t> </a:t>
            </a:r>
            <a:r>
              <a:rPr lang="ar-SA" sz="1100" b="1" u="sng" dirty="0">
                <a:latin typeface="Calibri" panose="020F0502020204030204" pitchFamily="34" charset="0"/>
                <a:ea typeface="Calibri" panose="020F0502020204030204" pitchFamily="34" charset="0"/>
              </a:rPr>
              <a:t>تداولات الأسبوع</a:t>
            </a:r>
          </a:p>
          <a:p>
            <a:pPr marL="0" marR="0" algn="justLow" rtl="1">
              <a:lnSpc>
                <a:spcPct val="150000"/>
              </a:lnSpc>
              <a:spcBef>
                <a:spcPts val="0"/>
              </a:spcBef>
              <a:spcAft>
                <a:spcPts val="800"/>
              </a:spcAft>
            </a:pPr>
            <a:r>
              <a:rPr lang="ar-KW" sz="1100" dirty="0">
                <a:effectLst/>
                <a:latin typeface="Arial" panose="020B0604020202020204" pitchFamily="34" charset="0"/>
                <a:ea typeface="Calibri" panose="020F0502020204030204" pitchFamily="34" charset="0"/>
                <a:cs typeface="Arial" panose="020B0604020202020204" pitchFamily="34" charset="0"/>
              </a:rPr>
              <a:t>جاء أداء جلسات هذا الأسبوع ايجابيا بوجه عام، حيث أقفلت ثلاث جلسات على مكاسب متباينة، بينما جاء أداء جلستي مطلع ونهاية الأسبوع على تراجع.</a:t>
            </a:r>
          </a:p>
          <a:p>
            <a:pPr marL="0" marR="0" algn="justLow" rtl="1">
              <a:lnSpc>
                <a:spcPct val="150000"/>
              </a:lnSpc>
              <a:spcBef>
                <a:spcPts val="0"/>
              </a:spcBef>
              <a:spcAft>
                <a:spcPts val="800"/>
              </a:spcAft>
            </a:pPr>
            <a:r>
              <a:rPr lang="ar-KW" sz="1100" dirty="0">
                <a:effectLst/>
                <a:latin typeface="Arial" panose="020B0604020202020204" pitchFamily="34" charset="0"/>
                <a:ea typeface="Calibri" panose="020F0502020204030204" pitchFamily="34" charset="0"/>
                <a:cs typeface="Arial" panose="020B0604020202020204" pitchFamily="34" charset="0"/>
              </a:rPr>
              <a:t> حيث نجحت مؤشرات البورصة الثلاثة في معاودة الصعود مرة أخرى، وذلك عقب تراجعات حادة امتدت على مدار الأسبوعين الماضيين، حيث استمرت عمليات الضغوط البيعية خلال  جلسة مطلع الأسبوع على شريحة واسعة من الأسهم، مسجلة بذلك خسائر سوقية لافتة، وهو ما دفع مؤشر السوق العام إلى التراجع دون مستوى ال 7,000 نقطة للمرة الأولى منذ أوخر شهر ديسمبر 2021، كما تخلى مؤشر السوق الأول عن مستوى 7,800 نقطة، أما تداولات جلسات منتصف الأسبوع، فقد جاءت على النقيض تماما، حيث عادت عملياء الشراء الإنتقائي على كافة شرائح الأسهم بشكل مكثف، الأمر الذي أغلب هذه الأسهم إلى الصعود بنسب لافتة، وهو ما انعكس على أداء مؤشرات البورصة الثلاثة خلال هذه الجلسات، حيث استعادت هذه المؤشرات مستويات هامة كانت قد خسرتها خلال جلسة مطلع الأسبوع. الجدير بالذكر أن مكاسب البورصة البورصة خلال تلك الجلسات كانت مصحوبة بارتفاع ملحوظ في قيم وأحجام التداول، كما أن مكاسب السوق السوق العام خلال جلسة منتصف الأسبوع البالغة 2.93% تعتبر أعلى مكاسب يومية للمؤشر منذ منتصف شهر أبريل 2020 تقريبا، في دلالة واضحة على مدى الزخم الإيجابي الذي صاحب هذه الجلسات. أما جلسة التداول الأخيرة فقد تلونت باللون الأحمر  مع تراجع وتيرة الشراء الإنتقائي وعود الضغوط البيعية على الأسهم القيادية مرة أخرى، الأمر الذي قلص بشكل واضح من مكاسب البورصة الأسبوعية.</a:t>
            </a: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Slide Number Placeholder 9"/>
          <p:cNvSpPr>
            <a:spLocks noGrp="1"/>
          </p:cNvSpPr>
          <p:nvPr>
            <p:ph type="sldNum" sz="quarter" idx="12"/>
          </p:nvPr>
        </p:nvSpPr>
        <p:spPr>
          <a:xfrm>
            <a:off x="5058773" y="8646534"/>
            <a:ext cx="1543050" cy="486833"/>
          </a:xfrm>
        </p:spPr>
        <p:txBody>
          <a:bodyPr/>
          <a:lstStyle/>
          <a:p>
            <a:pPr algn="justLow" rtl="1">
              <a:lnSpc>
                <a:spcPct val="150000"/>
              </a:lnSpc>
              <a:spcAft>
                <a:spcPts val="800"/>
              </a:spcAft>
            </a:pPr>
            <a:fld id="{87137B89-8CE1-40D6-81D6-7E13319A8EB3}" type="slidenum">
              <a:rPr lang="en-US" sz="1100">
                <a:solidFill>
                  <a:schemeClr val="tx1"/>
                </a:solidFill>
                <a:latin typeface="Calibri" panose="020F0502020204030204" pitchFamily="34" charset="0"/>
                <a:ea typeface="Calibri" panose="020F0502020204030204" pitchFamily="34" charset="0"/>
              </a:rPr>
              <a:pPr algn="justLow" rtl="1">
                <a:lnSpc>
                  <a:spcPct val="150000"/>
                </a:lnSpc>
                <a:spcAft>
                  <a:spcPts val="800"/>
                </a:spcAft>
              </a:pPr>
              <a:t>2</a:t>
            </a:fld>
            <a:endParaRPr lang="en-US" sz="1050" dirty="0">
              <a:solidFill>
                <a:schemeClr val="tx1"/>
              </a:solidFill>
              <a:latin typeface="Calibri" panose="020F0502020204030204" pitchFamily="34" charset="0"/>
              <a:ea typeface="Calibri" panose="020F0502020204030204" pitchFamily="34" charset="0"/>
            </a:endParaRPr>
          </a:p>
        </p:txBody>
      </p:sp>
      <p:sp>
        <p:nvSpPr>
          <p:cNvPr id="14" name="TextBox 13"/>
          <p:cNvSpPr txBox="1"/>
          <p:nvPr/>
        </p:nvSpPr>
        <p:spPr>
          <a:xfrm>
            <a:off x="158929" y="2466313"/>
            <a:ext cx="6579614" cy="184666"/>
          </a:xfrm>
          <a:prstGeom prst="rect">
            <a:avLst/>
          </a:prstGeom>
          <a:solidFill>
            <a:srgbClr val="963634"/>
          </a:solidFill>
        </p:spPr>
        <p:txBody>
          <a:bodyPr wrap="square" lIns="0" tIns="0" rIns="0" bIns="0" rtlCol="0">
            <a:spAutoFit/>
          </a:bodyPr>
          <a:lstStyle/>
          <a:p>
            <a:pPr algn="ctr"/>
            <a:r>
              <a:rPr lang="ar-KW" sz="1200" b="1" dirty="0">
                <a:solidFill>
                  <a:schemeClr val="bg1"/>
                </a:solidFill>
                <a:cs typeface="+mj-cs"/>
              </a:rPr>
              <a:t>ملخص أداء السوق خلال الأسبوع </a:t>
            </a:r>
            <a:endParaRPr lang="en-US" sz="1200" b="1" dirty="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181552154"/>
              </p:ext>
            </p:extLst>
          </p:nvPr>
        </p:nvGraphicFramePr>
        <p:xfrm>
          <a:off x="1600200" y="943287"/>
          <a:ext cx="5143500" cy="1371600"/>
        </p:xfrm>
        <a:graphic>
          <a:graphicData uri="http://schemas.openxmlformats.org/presentationml/2006/ole">
            <mc:AlternateContent xmlns:mc="http://schemas.openxmlformats.org/markup-compatibility/2006">
              <mc:Choice xmlns:v="urn:schemas-microsoft-com:vml" Requires="v">
                <p:oleObj name="Worksheet" r:id="rId4" imgW="5143414" imgH="1371600" progId="Excel.Sheet.12">
                  <p:link updateAutomatic="1"/>
                </p:oleObj>
              </mc:Choice>
              <mc:Fallback>
                <p:oleObj name="Worksheet" r:id="rId4" imgW="5143414" imgH="1371600" progId="Excel.Sheet.12">
                  <p:link updateAutomatic="1"/>
                  <p:pic>
                    <p:nvPicPr>
                      <p:cNvPr id="5" name="Object 4"/>
                      <p:cNvPicPr/>
                      <p:nvPr/>
                    </p:nvPicPr>
                    <p:blipFill>
                      <a:blip r:embed="rId5"/>
                      <a:stretch>
                        <a:fillRect/>
                      </a:stretch>
                    </p:blipFill>
                    <p:spPr>
                      <a:xfrm>
                        <a:off x="1600200" y="943287"/>
                        <a:ext cx="5143500" cy="1371600"/>
                      </a:xfrm>
                      <a:prstGeom prst="rect">
                        <a:avLst/>
                      </a:prstGeom>
                    </p:spPr>
                  </p:pic>
                </p:oleObj>
              </mc:Fallback>
            </mc:AlternateContent>
          </a:graphicData>
        </a:graphic>
      </p:graphicFrame>
      <p:sp>
        <p:nvSpPr>
          <p:cNvPr id="11" name="Rectangle 10"/>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
        <p:nvSpPr>
          <p:cNvPr id="12" name="Text Placeholder 14"/>
          <p:cNvSpPr txBox="1">
            <a:spLocks/>
          </p:cNvSpPr>
          <p:nvPr/>
        </p:nvSpPr>
        <p:spPr bwMode="gray">
          <a:xfrm>
            <a:off x="3544840" y="2275132"/>
            <a:ext cx="3313160" cy="208591"/>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*ملاحظة: </a:t>
            </a:r>
            <a:r>
              <a:rPr kumimoji="0" lang="ar-KW" sz="600" b="0" i="0" u="none" strike="noStrike" kern="1200" cap="none" spc="0" normalizeH="0" baseline="0" noProof="0" dirty="0">
                <a:ln>
                  <a:noFill/>
                </a:ln>
                <a:solidFill>
                  <a:schemeClr val="tx1"/>
                </a:solidFill>
                <a:effectLst/>
                <a:uLnTx/>
                <a:uFillTx/>
                <a:latin typeface="Times New Roman" panose="02020603050405020304" pitchFamily="18" charset="0"/>
                <a:cs typeface="+mn-cs"/>
              </a:rPr>
              <a:t>  </a:t>
            </a:r>
            <a:r>
              <a:rPr lang="ar-KW" sz="600" b="0" dirty="0">
                <a:solidFill>
                  <a:schemeClr val="tx1"/>
                </a:solidFill>
                <a:latin typeface="Times New Roman" panose="02020603050405020304" pitchFamily="18" charset="0"/>
              </a:rPr>
              <a:t>ع.س : عائد سعري     </a:t>
            </a:r>
          </a:p>
        </p:txBody>
      </p:sp>
      <p:sp>
        <p:nvSpPr>
          <p:cNvPr id="13" name="Text Placeholder 14"/>
          <p:cNvSpPr txBox="1">
            <a:spLocks/>
          </p:cNvSpPr>
          <p:nvPr/>
        </p:nvSpPr>
        <p:spPr bwMode="gray">
          <a:xfrm>
            <a:off x="-333376" y="8712200"/>
            <a:ext cx="1933576" cy="127774"/>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المصدر: </a:t>
            </a:r>
            <a:r>
              <a:rPr lang="en-US" sz="600" b="0" dirty="0">
                <a:solidFill>
                  <a:schemeClr val="tx1"/>
                </a:solidFill>
                <a:latin typeface="Times New Roman" panose="02020603050405020304" pitchFamily="18" charset="0"/>
              </a:rPr>
              <a:t>Refinitiv</a:t>
            </a:r>
            <a:r>
              <a:rPr lang="ar-KW" sz="600" b="0" dirty="0">
                <a:solidFill>
                  <a:schemeClr val="tx1"/>
                </a:solidFill>
                <a:latin typeface="Times New Roman" panose="02020603050405020304" pitchFamily="18" charset="0"/>
              </a:rPr>
              <a:t> وشركة الاستثمارات الوطنية . </a:t>
            </a:r>
            <a:endParaRPr lang="en-US" sz="600" b="0" dirty="0">
              <a:solidFill>
                <a:schemeClr val="tx1"/>
              </a:solidFill>
              <a:latin typeface="Times New Roman" panose="02020603050405020304" pitchFamily="18" charset="0"/>
            </a:endParaRPr>
          </a:p>
          <a:p>
            <a:pPr lvl="0" algn="justLow" rtl="1">
              <a:defRPr/>
            </a:pPr>
            <a:endParaRPr kumimoji="0" lang="en-US" sz="600" b="0" i="0" u="none" strike="noStrike" kern="1200" cap="none" spc="0" normalizeH="0" baseline="0" noProof="0" dirty="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461029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42872" y="1126490"/>
            <a:ext cx="6567494" cy="4636590"/>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KW" sz="1100" dirty="0">
                <a:effectLst/>
                <a:latin typeface="Arial" panose="020B0604020202020204" pitchFamily="34" charset="0"/>
                <a:ea typeface="Calibri" panose="020F0502020204030204" pitchFamily="34" charset="0"/>
                <a:cs typeface="Arial" panose="020B0604020202020204" pitchFamily="34" charset="0"/>
              </a:rPr>
              <a:t>وفي سياق متصل، قفزت قيم تداول بيت التمويل الكويت "بيتك" خلال جلسة نهاية الأسبوع إلى 207.5 مليون د.ك، بسبب التدفقات الأجنبية من قبل مؤشر</a:t>
            </a:r>
            <a:r>
              <a:rPr lang="en-US" sz="1100" dirty="0">
                <a:effectLst/>
                <a:latin typeface="Arial" panose="020B0604020202020204" pitchFamily="34" charset="0"/>
                <a:ea typeface="Calibri" panose="020F0502020204030204" pitchFamily="34" charset="0"/>
                <a:cs typeface="Arial" panose="020B0604020202020204" pitchFamily="34" charset="0"/>
              </a:rPr>
              <a:t>MSCI </a:t>
            </a:r>
            <a:r>
              <a:rPr lang="ar-KW" sz="1100" dirty="0">
                <a:effectLst/>
                <a:latin typeface="Arial" panose="020B0604020202020204" pitchFamily="34" charset="0"/>
                <a:ea typeface="Calibri" panose="020F0502020204030204" pitchFamily="34" charset="0"/>
                <a:cs typeface="Arial" panose="020B0604020202020204" pitchFamily="34" charset="0"/>
              </a:rPr>
              <a:t> والتي جاءت نتيجة زيادة وزن بيتك لدى المؤشر عقب اكتمال إستحواذه على البنك الأهلي المتحد – البحرين-، وهو ما عزز كثيرا من ارتفاع المعدل اليومي لقيم وأحجام التداول خلال الأسبوع. يُذكر أن مكاسب السوق الأسبوعية جاءت بالتزامن مع  ارتفاع أسواق المال العالمية، وكذلك ارتفاع سعر خام برنت فوق مستوى 90 دولار أمريكي مرة أخرى على إثر قرار مجموعة أوبك بلس خلال اجتماعهم قبيل نهاية الأسبوع، بتخفيض إنتاج النفط بمقدار مليوني برميل يوميا بداية من شهر نوفمبر المٌقبل.</a:t>
            </a:r>
          </a:p>
          <a:p>
            <a:pPr marR="0" lvl="0" algn="justLow" rtl="1">
              <a:lnSpc>
                <a:spcPct val="150000"/>
              </a:lnSpc>
              <a:spcBef>
                <a:spcPts val="0"/>
              </a:spcBef>
              <a:spcAft>
                <a:spcPts val="800"/>
              </a:spcAft>
            </a:pPr>
            <a:r>
              <a:rPr lang="ar-KW" sz="1100" b="1" u="sng" dirty="0">
                <a:latin typeface="Calibri" panose="020F0502020204030204" pitchFamily="34" charset="0"/>
                <a:ea typeface="Calibri" panose="020F0502020204030204" pitchFamily="34" charset="0"/>
              </a:rPr>
              <a:t>أهم أخبار الشركات المدرجة</a:t>
            </a:r>
          </a:p>
          <a:p>
            <a:pPr marL="342900" marR="0" lvl="0" indent="-342900" algn="justLow" rtl="1">
              <a:lnSpc>
                <a:spcPct val="150000"/>
              </a:lnSpc>
              <a:spcBef>
                <a:spcPts val="0"/>
              </a:spcBef>
              <a:spcAft>
                <a:spcPts val="800"/>
              </a:spcAft>
              <a:buClr>
                <a:srgbClr val="000000"/>
              </a:buClr>
              <a:buFont typeface="Wingdings" panose="05000000000000000000" pitchFamily="2" charset="2"/>
              <a:buChar char=""/>
            </a:pPr>
            <a:r>
              <a:rPr lang="ar-SA" sz="1100" dirty="0">
                <a:effectLst/>
                <a:latin typeface="Arial" panose="020B0604020202020204" pitchFamily="34" charset="0"/>
                <a:ea typeface="Calibri" panose="020F0502020204030204" pitchFamily="34" charset="0"/>
                <a:cs typeface="Arial" panose="020B0604020202020204" pitchFamily="34" charset="0"/>
              </a:rPr>
              <a:t>أفاد بيت التمويل الكويتي"بيتك" بأنه سوف يتم إدراج بيتك في بورصة البحرين إعتبارا من يوم الخميس الموافق 6 أكتوبر 2022، وسيكون رمزه </a:t>
            </a:r>
            <a:r>
              <a:rPr lang="en-US" sz="1100" dirty="0">
                <a:effectLst/>
                <a:latin typeface="Arial" panose="020B0604020202020204" pitchFamily="34" charset="0"/>
                <a:ea typeface="Calibri" panose="020F0502020204030204" pitchFamily="34" charset="0"/>
                <a:cs typeface="Arial" panose="020B0604020202020204" pitchFamily="34" charset="0"/>
              </a:rPr>
              <a:t>“KFH”</a:t>
            </a:r>
            <a:r>
              <a:rPr lang="ar-KW" sz="1100" dirty="0">
                <a:effectLst/>
                <a:latin typeface="Arial" panose="020B0604020202020204" pitchFamily="34" charset="0"/>
                <a:ea typeface="Calibri" panose="020F0502020204030204" pitchFamily="34" charset="0"/>
                <a:cs typeface="Arial" panose="020B0604020202020204" pitchFamily="34" charset="0"/>
              </a:rPr>
              <a:t>.</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Low" rtl="1">
              <a:lnSpc>
                <a:spcPct val="150000"/>
              </a:lnSpc>
              <a:spcBef>
                <a:spcPts val="0"/>
              </a:spcBef>
              <a:spcAft>
                <a:spcPts val="800"/>
              </a:spcAft>
              <a:buClr>
                <a:srgbClr val="000000"/>
              </a:buClr>
              <a:buFont typeface="Wingdings" panose="05000000000000000000" pitchFamily="2" charset="2"/>
              <a:buChar char=""/>
            </a:pPr>
            <a:r>
              <a:rPr lang="ar-SA" sz="1100" dirty="0">
                <a:effectLst/>
                <a:latin typeface="Arial" panose="020B0604020202020204" pitchFamily="34" charset="0"/>
                <a:ea typeface="Calibri" panose="020F0502020204030204" pitchFamily="34" charset="0"/>
                <a:cs typeface="Arial" panose="020B0604020202020204" pitchFamily="34" charset="0"/>
              </a:rPr>
              <a:t>أعلنت شركة أجيليتي للمخازن العمومية، بأنها تعاقدت مع الحكومة المصرية لتطوير وتشغيل مراكز الخدمات والأعمال الجمركية واللوجيستية في المنطقة الإقتصادية لقناة السويس، وفي سياق مختلف، أفادت الشركة بأنها استثمرت نحو 20 مليون دولار أمريكي في شركة </a:t>
            </a:r>
            <a:r>
              <a:rPr lang="en-US" sz="1100" dirty="0">
                <a:effectLst/>
                <a:latin typeface="Arial" panose="020B0604020202020204" pitchFamily="34" charset="0"/>
                <a:ea typeface="Calibri" panose="020F0502020204030204" pitchFamily="34" charset="0"/>
                <a:cs typeface="Arial" panose="020B0604020202020204" pitchFamily="34" charset="0"/>
              </a:rPr>
              <a:t>Loop Global Inc</a:t>
            </a:r>
            <a:r>
              <a:rPr lang="ar-KW" sz="1100" dirty="0">
                <a:effectLst/>
                <a:latin typeface="Arial" panose="020B0604020202020204" pitchFamily="34" charset="0"/>
                <a:ea typeface="Calibri" panose="020F0502020204030204" pitchFamily="34" charset="0"/>
                <a:cs typeface="Arial" panose="020B0604020202020204" pitchFamily="34" charset="0"/>
              </a:rPr>
              <a:t>، وهي شركة بنية تحتية لشحن السيارات الكهربائية.</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Low" rtl="1">
              <a:lnSpc>
                <a:spcPct val="150000"/>
              </a:lnSpc>
              <a:spcBef>
                <a:spcPts val="0"/>
              </a:spcBef>
              <a:spcAft>
                <a:spcPts val="800"/>
              </a:spcAft>
              <a:buClr>
                <a:srgbClr val="000000"/>
              </a:buClr>
              <a:buFont typeface="Wingdings" panose="05000000000000000000" pitchFamily="2" charset="2"/>
              <a:buChar char=""/>
            </a:pPr>
            <a:r>
              <a:rPr lang="ar-KW" sz="1100" dirty="0">
                <a:effectLst/>
                <a:latin typeface="Arial" panose="020B0604020202020204" pitchFamily="34" charset="0"/>
                <a:ea typeface="Calibri" panose="020F0502020204030204" pitchFamily="34" charset="0"/>
                <a:cs typeface="Arial" panose="020B0604020202020204" pitchFamily="34" charset="0"/>
              </a:rPr>
              <a:t>عطفا على إفصاحها السابق بتاريخ 8 مايو 2022، أفادت شركة الصناعات الهندسية الثقيلة وبناء السفن، بأنها قامت بتوقيع عقد المناقصة  رقم (و ك م/2021/2020/47) بمبلغ إجمالي وقدره 1.6 مليون د</a:t>
            </a:r>
            <a:r>
              <a:rPr lang="en-US" sz="1100" dirty="0">
                <a:effectLst/>
                <a:latin typeface="Arial" panose="020B0604020202020204" pitchFamily="34" charset="0"/>
                <a:ea typeface="Calibri" panose="020F0502020204030204" pitchFamily="34" charset="0"/>
                <a:cs typeface="Arial" panose="020B0604020202020204" pitchFamily="34" charset="0"/>
              </a:rPr>
              <a:t>.</a:t>
            </a:r>
            <a:r>
              <a:rPr lang="ar-KW" sz="1100">
                <a:effectLst/>
                <a:latin typeface="Arial" panose="020B0604020202020204" pitchFamily="34" charset="0"/>
                <a:ea typeface="Calibri" panose="020F0502020204030204" pitchFamily="34" charset="0"/>
                <a:cs typeface="Arial" panose="020B0604020202020204" pitchFamily="34" charset="0"/>
              </a:rPr>
              <a:t>ك </a:t>
            </a:r>
            <a:r>
              <a:rPr lang="ar-KW" sz="1100" dirty="0">
                <a:effectLst/>
                <a:latin typeface="Arial" panose="020B0604020202020204" pitchFamily="34" charset="0"/>
                <a:ea typeface="Calibri" panose="020F0502020204030204" pitchFamily="34" charset="0"/>
                <a:cs typeface="Arial" panose="020B0604020202020204" pitchFamily="34" charset="0"/>
              </a:rPr>
              <a:t>لصالح وزارة الكهرباء والماء والطاقة المتجددة، على أن يتم إدراج الأرباح التشغيلية المحققة ضمن البيانات المالية للشركة من عام 2022 وحتى عام 2025، وفي ذات السياق قالت الشركة أنها حازت على </a:t>
            </a:r>
            <a:r>
              <a:rPr lang="ar-KW" sz="1100">
                <a:effectLst/>
                <a:latin typeface="Arial" panose="020B0604020202020204" pitchFamily="34" charset="0"/>
                <a:ea typeface="Calibri" panose="020F0502020204030204" pitchFamily="34" charset="0"/>
                <a:cs typeface="Arial" panose="020B0604020202020204" pitchFamily="34" charset="0"/>
              </a:rPr>
              <a:t>أقل الأسعار </a:t>
            </a:r>
            <a:r>
              <a:rPr lang="ar-KW" sz="1100" dirty="0">
                <a:effectLst/>
                <a:latin typeface="Arial" panose="020B0604020202020204" pitchFamily="34" charset="0"/>
                <a:ea typeface="Calibri" panose="020F0502020204030204" pitchFamily="34" charset="0"/>
                <a:cs typeface="Arial" panose="020B0604020202020204" pitchFamily="34" charset="0"/>
              </a:rPr>
              <a:t>في المناقصة الخاصة </a:t>
            </a:r>
            <a:r>
              <a:rPr lang="ar-KW" sz="1100">
                <a:effectLst/>
                <a:latin typeface="Arial" panose="020B0604020202020204" pitchFamily="34" charset="0"/>
                <a:ea typeface="Calibri" panose="020F0502020204030204" pitchFamily="34" charset="0"/>
                <a:cs typeface="Arial" panose="020B0604020202020204" pitchFamily="34" charset="0"/>
              </a:rPr>
              <a:t>بمشروع "رفع </a:t>
            </a:r>
            <a:r>
              <a:rPr lang="ar-KW" sz="1100" dirty="0">
                <a:effectLst/>
                <a:latin typeface="Arial" panose="020B0604020202020204" pitchFamily="34" charset="0"/>
                <a:ea typeface="Calibri" panose="020F0502020204030204" pitchFamily="34" charset="0"/>
                <a:cs typeface="Arial" panose="020B0604020202020204" pitchFamily="34" charset="0"/>
              </a:rPr>
              <a:t>كفاءة منشآت إدارة المياه" بقيمة 18.4 مليون دزك وذلك لصالح شركة نفط الكويت.</a:t>
            </a:r>
            <a:endParaRPr lang="en-US" sz="1100" dirty="0">
              <a:effectLst/>
              <a:latin typeface="Arial" panose="020B0604020202020204" pitchFamily="34" charset="0"/>
              <a:ea typeface="Calibri" panose="020F0502020204030204" pitchFamily="34" charset="0"/>
              <a:cs typeface="Arial" panose="020B0604020202020204" pitchFamily="34" charset="0"/>
            </a:endParaRPr>
          </a:p>
          <a:p>
            <a:pPr marR="0" lvl="0" algn="justLow" rtl="1">
              <a:lnSpc>
                <a:spcPct val="150000"/>
              </a:lnSpc>
              <a:spcBef>
                <a:spcPts val="0"/>
              </a:spcBef>
              <a:spcAft>
                <a:spcPts val="800"/>
              </a:spcAft>
              <a:buClr>
                <a:srgbClr val="000000"/>
              </a:buClr>
            </a:pPr>
            <a:endParaRPr lang="ar-SA" sz="1100" dirty="0">
              <a:solidFill>
                <a:srgbClr val="000000"/>
              </a:solidFill>
              <a:latin typeface="Arial" panose="020B0604020202020204" pitchFamily="34" charset="0"/>
              <a:ea typeface="Calibri" panose="020F0502020204030204" pitchFamily="34"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Slide Number Placeholder 9"/>
          <p:cNvSpPr>
            <a:spLocks noGrp="1"/>
          </p:cNvSpPr>
          <p:nvPr>
            <p:ph type="sldNum" sz="quarter" idx="12"/>
          </p:nvPr>
        </p:nvSpPr>
        <p:spPr>
          <a:xfrm>
            <a:off x="5058773" y="8646534"/>
            <a:ext cx="1543050" cy="486833"/>
          </a:xfrm>
        </p:spPr>
        <p:txBody>
          <a:bodyPr/>
          <a:lstStyle/>
          <a:p>
            <a:pPr algn="justLow" rtl="1">
              <a:lnSpc>
                <a:spcPct val="150000"/>
              </a:lnSpc>
              <a:spcAft>
                <a:spcPts val="800"/>
              </a:spcAft>
            </a:pPr>
            <a:fld id="{87137B89-8CE1-40D6-81D6-7E13319A8EB3}" type="slidenum">
              <a:rPr lang="en-US" sz="1100">
                <a:solidFill>
                  <a:schemeClr val="tx1"/>
                </a:solidFill>
                <a:latin typeface="Calibri" panose="020F0502020204030204" pitchFamily="34" charset="0"/>
                <a:ea typeface="Calibri" panose="020F0502020204030204" pitchFamily="34" charset="0"/>
              </a:rPr>
              <a:pPr algn="justLow" rtl="1">
                <a:lnSpc>
                  <a:spcPct val="150000"/>
                </a:lnSpc>
                <a:spcAft>
                  <a:spcPts val="800"/>
                </a:spcAft>
              </a:pPr>
              <a:t>3</a:t>
            </a:fld>
            <a:endParaRPr lang="en-US" sz="1050" dirty="0">
              <a:solidFill>
                <a:schemeClr val="tx1"/>
              </a:solidFill>
              <a:latin typeface="Calibri" panose="020F0502020204030204" pitchFamily="34" charset="0"/>
              <a:ea typeface="Calibri" panose="020F0502020204030204" pitchFamily="34" charset="0"/>
            </a:endParaRPr>
          </a:p>
        </p:txBody>
      </p:sp>
      <p:sp>
        <p:nvSpPr>
          <p:cNvPr id="14" name="TextBox 13"/>
          <p:cNvSpPr txBox="1"/>
          <p:nvPr/>
        </p:nvSpPr>
        <p:spPr>
          <a:xfrm>
            <a:off x="128595" y="909789"/>
            <a:ext cx="6581770" cy="184666"/>
          </a:xfrm>
          <a:prstGeom prst="rect">
            <a:avLst/>
          </a:prstGeom>
          <a:solidFill>
            <a:srgbClr val="963634"/>
          </a:solidFill>
        </p:spPr>
        <p:txBody>
          <a:bodyPr wrap="square" lIns="0" tIns="0" rIns="0" bIns="0" rtlCol="0">
            <a:spAutoFit/>
          </a:bodyPr>
          <a:lstStyle/>
          <a:p>
            <a:pPr algn="ctr"/>
            <a:r>
              <a:rPr lang="ar-KW" sz="1200" b="1" dirty="0">
                <a:solidFill>
                  <a:schemeClr val="bg1"/>
                </a:solidFill>
                <a:cs typeface="+mj-cs"/>
              </a:rPr>
              <a:t>ملخص أداء السوق خلال الأسبوع </a:t>
            </a:r>
            <a:endParaRPr lang="en-US" sz="1200" b="1" dirty="0">
              <a:solidFill>
                <a:schemeClr val="bg1"/>
              </a:solidFill>
              <a:cs typeface="+mj-cs"/>
            </a:endParaRPr>
          </a:p>
        </p:txBody>
      </p:sp>
      <p:sp>
        <p:nvSpPr>
          <p:cNvPr id="11" name="Rectangle 10"/>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
        <p:nvSpPr>
          <p:cNvPr id="13" name="Text Placeholder 14"/>
          <p:cNvSpPr txBox="1">
            <a:spLocks/>
          </p:cNvSpPr>
          <p:nvPr/>
        </p:nvSpPr>
        <p:spPr bwMode="gray">
          <a:xfrm>
            <a:off x="-333376" y="8712200"/>
            <a:ext cx="1933576" cy="127774"/>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المصدر: </a:t>
            </a:r>
            <a:r>
              <a:rPr lang="en-US" sz="600" b="0" dirty="0">
                <a:solidFill>
                  <a:schemeClr val="tx1"/>
                </a:solidFill>
                <a:latin typeface="Times New Roman" panose="02020603050405020304" pitchFamily="18" charset="0"/>
              </a:rPr>
              <a:t>Refinitiv</a:t>
            </a:r>
            <a:r>
              <a:rPr lang="ar-KW" sz="600" b="0" dirty="0">
                <a:solidFill>
                  <a:schemeClr val="tx1"/>
                </a:solidFill>
                <a:latin typeface="Times New Roman" panose="02020603050405020304" pitchFamily="18" charset="0"/>
              </a:rPr>
              <a:t> وشركة الاستثمارات الوطنية . </a:t>
            </a:r>
            <a:endParaRPr lang="en-US" sz="600" b="0" dirty="0">
              <a:solidFill>
                <a:schemeClr val="tx1"/>
              </a:solidFill>
              <a:latin typeface="Times New Roman" panose="02020603050405020304" pitchFamily="18" charset="0"/>
            </a:endParaRPr>
          </a:p>
          <a:p>
            <a:pPr lvl="0" algn="justLow" rtl="1">
              <a:defRPr/>
            </a:pPr>
            <a:endParaRPr kumimoji="0" lang="en-US" sz="600" b="0" i="0" u="none" strike="noStrike" kern="1200" cap="none" spc="0" normalizeH="0" baseline="0" noProof="0" dirty="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1638284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5016137" y="1223637"/>
            <a:ext cx="1727563" cy="3583494"/>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KW" sz="1000" dirty="0"/>
              <a:t>تباين</a:t>
            </a:r>
            <a:r>
              <a:rPr lang="ar-SA" sz="1000" dirty="0"/>
              <a:t> أداء</a:t>
            </a:r>
            <a:r>
              <a:rPr lang="ar-KW" sz="1000" dirty="0"/>
              <a:t> مؤشرات</a:t>
            </a:r>
            <a:r>
              <a:rPr lang="ar-SA" sz="1000" dirty="0"/>
              <a:t> قطاعات السوق خلال </a:t>
            </a:r>
            <a:r>
              <a:rPr lang="ar-KW" sz="1000" dirty="0"/>
              <a:t>تداولات الأسبوع مقارنة مع الأسبوع الماضي</a:t>
            </a:r>
            <a:r>
              <a:rPr lang="ar-SA" sz="1000" dirty="0"/>
              <a:t>،</a:t>
            </a:r>
            <a:r>
              <a:rPr lang="ar-KW" sz="1000" dirty="0"/>
              <a:t> </a:t>
            </a:r>
            <a:r>
              <a:rPr lang="ar-SA" sz="1000" dirty="0"/>
              <a:t>حيث</a:t>
            </a:r>
            <a:r>
              <a:rPr lang="ar-KW" sz="1000" dirty="0"/>
              <a:t> </a:t>
            </a:r>
            <a:r>
              <a:rPr lang="ar-SA" sz="1000" dirty="0"/>
              <a:t>جاء في صدارة </a:t>
            </a:r>
            <a:r>
              <a:rPr lang="ar-KW" sz="1000" dirty="0"/>
              <a:t>القطاعات الرابحة</a:t>
            </a:r>
            <a:r>
              <a:rPr lang="ar-SA" sz="1000" dirty="0"/>
              <a:t> قطاع</a:t>
            </a:r>
            <a:r>
              <a:rPr lang="ar-KW" sz="1000" dirty="0"/>
              <a:t> التأمين بنسبة 4.1%، تلاه قطاع السلع الإستهلاكية بنسبة 2.2%، في حين تصدر الخاسرين  قطاع التكنولوجيا بنسبة 2.5%، ثم قطاع الطاقة بنسبة 2.4%.</a:t>
            </a:r>
          </a:p>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خلال تداولات الأسبوع ا</a:t>
            </a:r>
            <a:r>
              <a:rPr lang="ar-SA" sz="1000" dirty="0"/>
              <a:t>حتل قطاع</a:t>
            </a:r>
            <a:r>
              <a:rPr lang="ar-KW" sz="1000" dirty="0"/>
              <a:t> </a:t>
            </a:r>
            <a:r>
              <a:rPr lang="ar-SA" sz="1000" dirty="0"/>
              <a:t>البنوك وقطاع </a:t>
            </a:r>
            <a:r>
              <a:rPr lang="ar-KW" sz="1000" dirty="0"/>
              <a:t>الخدمات المالية</a:t>
            </a:r>
            <a:r>
              <a:rPr lang="ar-SA" sz="1000" dirty="0"/>
              <a:t> </a:t>
            </a:r>
            <a:r>
              <a:rPr lang="ar-KW" sz="1000" dirty="0"/>
              <a:t>وقطاع</a:t>
            </a:r>
            <a:r>
              <a:rPr lang="ar-SA" sz="1000" dirty="0"/>
              <a:t> </a:t>
            </a:r>
            <a:r>
              <a:rPr lang="ar-KW" sz="1000" dirty="0"/>
              <a:t>الصناعة 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72.4%</a:t>
            </a:r>
            <a:r>
              <a:rPr lang="ar-SA" sz="1000" dirty="0"/>
              <a:t>، </a:t>
            </a:r>
            <a:r>
              <a:rPr lang="ar-KW" sz="1000" dirty="0"/>
              <a:t>10.8</a:t>
            </a:r>
            <a:r>
              <a:rPr lang="ar-SA" sz="1000" dirty="0"/>
              <a:t>%، </a:t>
            </a:r>
            <a:r>
              <a:rPr lang="ar-KW" sz="1000" dirty="0"/>
              <a:t>8.8</a:t>
            </a:r>
            <a:r>
              <a:rPr lang="ar-SA" sz="1000" dirty="0"/>
              <a:t>%</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a:t>خلال تداولات الأسبوع ا</a:t>
            </a:r>
            <a:r>
              <a:rPr lang="ar-SA" sz="1000" dirty="0"/>
              <a:t>حتل قطاع</a:t>
            </a:r>
            <a:r>
              <a:rPr lang="ar-KW" sz="1000" dirty="0"/>
              <a:t> البنوك وقطاع الخدمات المالية وقطاع العقار 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39.1%</a:t>
            </a:r>
            <a:r>
              <a:rPr lang="ar-SA" sz="1000" dirty="0"/>
              <a:t>،</a:t>
            </a:r>
            <a:r>
              <a:rPr lang="ar-KW" sz="1000" dirty="0"/>
              <a:t> 34.4%</a:t>
            </a:r>
            <a:r>
              <a:rPr lang="ar-SA" sz="1000" dirty="0"/>
              <a:t>،</a:t>
            </a:r>
            <a:r>
              <a:rPr lang="ar-KW" sz="1000" dirty="0"/>
              <a:t> 10.9</a:t>
            </a:r>
            <a:r>
              <a:rPr lang="ar-SA" sz="1000" dirty="0"/>
              <a:t>%</a:t>
            </a:r>
            <a:r>
              <a:rPr lang="ar-KW" sz="1000" dirty="0"/>
              <a:t> على التوالي.</a:t>
            </a:r>
          </a:p>
        </p:txBody>
      </p:sp>
      <p:pic>
        <p:nvPicPr>
          <p:cNvPr id="2"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750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a:t>مؤشرات قطاعات </a:t>
            </a:r>
            <a:r>
              <a:rPr lang="ar-KW" sz="1800" dirty="0"/>
              <a:t>بورصة </a:t>
            </a:r>
            <a:r>
              <a:rPr lang="ar-SA" sz="1800" dirty="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4</a:t>
            </a:fld>
            <a:endParaRPr lang="en-US" dirty="0"/>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a:solidFill>
                  <a:schemeClr val="bg1"/>
                </a:solidFill>
                <a:cs typeface="+mj-cs"/>
              </a:rPr>
              <a:t>مساهمة القطاعات من حيث قيمة </a:t>
            </a:r>
            <a:r>
              <a:rPr lang="ar-SA" sz="1200" b="1" dirty="0">
                <a:solidFill>
                  <a:schemeClr val="bg1"/>
                </a:solidFill>
                <a:cs typeface="+mj-cs"/>
              </a:rPr>
              <a:t>الأسهم المتداولة</a:t>
            </a:r>
            <a:endParaRPr lang="en-US" sz="1200" b="1" dirty="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591444403"/>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name="Worksheet" r:id="rId4" imgW="4572000" imgH="2743200" progId="Excel.Sheet.12">
                  <p:link updateAutomatic="1"/>
                </p:oleObj>
              </mc:Choice>
              <mc:Fallback>
                <p:oleObj name="Worksheet" r:id="rId4" imgW="4572000" imgH="2743200" progId="Excel.Sheet.12">
                  <p:link updateAutomatic="1"/>
                  <p:pic>
                    <p:nvPicPr>
                      <p:cNvPr id="0" name=""/>
                      <p:cNvPicPr/>
                      <p:nvPr/>
                    </p:nvPicPr>
                    <p:blipFill>
                      <a:blip r:embed="rId5"/>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917948120"/>
              </p:ext>
            </p:extLst>
          </p:nvPr>
        </p:nvGraphicFramePr>
        <p:xfrm>
          <a:off x="174443" y="5762625"/>
          <a:ext cx="3319645" cy="2743200"/>
        </p:xfrm>
        <a:graphic>
          <a:graphicData uri="http://schemas.openxmlformats.org/presentationml/2006/ole">
            <mc:AlternateContent xmlns:mc="http://schemas.openxmlformats.org/markup-compatibility/2006">
              <mc:Choice xmlns:v="urn:schemas-microsoft-com:vml" Requires="v">
                <p:oleObj name="Worksheet" r:id="rId6" imgW="5038517" imgH="2743200" progId="Excel.Sheet.12">
                  <p:link updateAutomatic="1"/>
                </p:oleObj>
              </mc:Choice>
              <mc:Fallback>
                <p:oleObj name="Worksheet" r:id="rId6" imgW="5038517" imgH="2743200" progId="Excel.Sheet.12">
                  <p:link updateAutomatic="1"/>
                  <p:pic>
                    <p:nvPicPr>
                      <p:cNvPr id="0" name=""/>
                      <p:cNvPicPr/>
                      <p:nvPr/>
                    </p:nvPicPr>
                    <p:blipFill>
                      <a:blip r:embed="rId7"/>
                      <a:stretch>
                        <a:fillRect/>
                      </a:stretch>
                    </p:blipFill>
                    <p:spPr>
                      <a:xfrm>
                        <a:off x="174443" y="5762625"/>
                        <a:ext cx="3319645"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662664075"/>
              </p:ext>
            </p:extLst>
          </p:nvPr>
        </p:nvGraphicFramePr>
        <p:xfrm>
          <a:off x="534897" y="1232347"/>
          <a:ext cx="4410075" cy="3067050"/>
        </p:xfrm>
        <a:graphic>
          <a:graphicData uri="http://schemas.openxmlformats.org/presentationml/2006/ole">
            <mc:AlternateContent xmlns:mc="http://schemas.openxmlformats.org/markup-compatibility/2006">
              <mc:Choice xmlns:v="urn:schemas-microsoft-com:vml" Requires="v">
                <p:oleObj name="Worksheet" r:id="rId8" imgW="4410168" imgH="3066898" progId="Excel.Sheet.12">
                  <p:link updateAutomatic="1"/>
                </p:oleObj>
              </mc:Choice>
              <mc:Fallback>
                <p:oleObj name="Worksheet" r:id="rId8" imgW="4410168" imgH="3066898" progId="Excel.Sheet.12">
                  <p:link updateAutomatic="1"/>
                  <p:pic>
                    <p:nvPicPr>
                      <p:cNvPr id="0" name=""/>
                      <p:cNvPicPr/>
                      <p:nvPr/>
                    </p:nvPicPr>
                    <p:blipFill>
                      <a:blip r:embed="rId9"/>
                      <a:stretch>
                        <a:fillRect/>
                      </a:stretch>
                    </p:blipFill>
                    <p:spPr>
                      <a:xfrm>
                        <a:off x="534897" y="1232347"/>
                        <a:ext cx="4410075" cy="3067050"/>
                      </a:xfrm>
                      <a:prstGeom prst="rect">
                        <a:avLst/>
                      </a:prstGeom>
                    </p:spPr>
                  </p:pic>
                </p:oleObj>
              </mc:Fallback>
            </mc:AlternateContent>
          </a:graphicData>
        </a:graphic>
      </p:graphicFrame>
      <p:sp>
        <p:nvSpPr>
          <p:cNvPr id="13" name="Rectangle 12"/>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
        <p:nvSpPr>
          <p:cNvPr id="14" name="Text Placeholder 14"/>
          <p:cNvSpPr txBox="1">
            <a:spLocks/>
          </p:cNvSpPr>
          <p:nvPr/>
        </p:nvSpPr>
        <p:spPr bwMode="gray">
          <a:xfrm>
            <a:off x="-133351" y="8619813"/>
            <a:ext cx="1933576" cy="127774"/>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المصدر: </a:t>
            </a:r>
            <a:r>
              <a:rPr lang="en-US" sz="600" b="0" dirty="0">
                <a:solidFill>
                  <a:schemeClr val="tx1"/>
                </a:solidFill>
                <a:latin typeface="Times New Roman" panose="02020603050405020304" pitchFamily="18" charset="0"/>
              </a:rPr>
              <a:t>Refinitiv</a:t>
            </a:r>
            <a:r>
              <a:rPr lang="ar-KW" sz="600" b="0" dirty="0">
                <a:solidFill>
                  <a:schemeClr val="tx1"/>
                </a:solidFill>
                <a:latin typeface="Times New Roman" panose="02020603050405020304" pitchFamily="18" charset="0"/>
              </a:rPr>
              <a:t> وتحليل شركة الاستثمارات الوطنية . </a:t>
            </a:r>
            <a:endParaRPr lang="en-US" sz="600" b="0" dirty="0">
              <a:solidFill>
                <a:schemeClr val="tx1"/>
              </a:solidFill>
              <a:latin typeface="Times New Roman" panose="02020603050405020304" pitchFamily="18" charset="0"/>
            </a:endParaRPr>
          </a:p>
          <a:p>
            <a:pPr lvl="0" algn="justLow" rtl="1">
              <a:defRPr/>
            </a:pPr>
            <a:endParaRPr kumimoji="0" lang="en-US" sz="600" b="0" i="0" u="none" strike="noStrike" kern="1200" cap="none" spc="0" normalizeH="0" baseline="0" noProof="0" dirty="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966187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6" name="Rectangle 15"/>
          <p:cNvSpPr/>
          <p:nvPr/>
        </p:nvSpPr>
        <p:spPr>
          <a:xfrm>
            <a:off x="3621386" y="6029325"/>
            <a:ext cx="3122315" cy="2547369"/>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تصدر سهم</a:t>
            </a:r>
            <a:r>
              <a:rPr lang="ar-KW" sz="1000" dirty="0"/>
              <a:t> </a:t>
            </a:r>
            <a:r>
              <a:rPr lang="ar-SA" sz="1000" dirty="0"/>
              <a:t>بيت التمويل الكويتي قائمة الأسهم الأعلى تداولا من حيث قيمة الأسهم المتداولة خلال </a:t>
            </a:r>
            <a:r>
              <a:rPr lang="ar-KW" sz="1000" dirty="0"/>
              <a:t>تداولات الأسبوع </a:t>
            </a:r>
            <a:r>
              <a:rPr lang="ar-SA" sz="1000" dirty="0"/>
              <a:t>بقيمة تداول بلغت </a:t>
            </a:r>
            <a:r>
              <a:rPr lang="ar-KW" sz="1000" dirty="0"/>
              <a:t>309.3 </a:t>
            </a:r>
            <a:r>
              <a:rPr lang="ar-SA" sz="1000" dirty="0"/>
              <a:t>مليون د.ك</a:t>
            </a:r>
            <a:r>
              <a:rPr lang="ar-KW" sz="1000" dirty="0"/>
              <a:t>،</a:t>
            </a:r>
            <a:r>
              <a:rPr lang="ar-SA" sz="1000" dirty="0"/>
              <a:t> لينهي بذلك </a:t>
            </a:r>
            <a:r>
              <a:rPr lang="ar-KW" sz="1000" dirty="0"/>
              <a:t>تداولات الأسبوع </a:t>
            </a:r>
            <a:r>
              <a:rPr lang="ar-SA" sz="1000" dirty="0"/>
              <a:t>عند سعر </a:t>
            </a:r>
            <a:r>
              <a:rPr lang="ar-KW" sz="1000" dirty="0"/>
              <a:t>824 </a:t>
            </a:r>
            <a:r>
              <a:rPr lang="ar-SA" sz="1000" dirty="0"/>
              <a:t>فلس </a:t>
            </a:r>
            <a:r>
              <a:rPr lang="ar-KW" sz="1000" dirty="0"/>
              <a:t>متراجعا</a:t>
            </a:r>
            <a:r>
              <a:rPr lang="ar-SA" sz="1000" dirty="0"/>
              <a:t> بنسبة </a:t>
            </a:r>
            <a:r>
              <a:rPr lang="ar-KW" sz="1000" dirty="0"/>
              <a:t>3.1</a:t>
            </a:r>
            <a:r>
              <a:rPr lang="ar-SA" sz="1000" dirty="0"/>
              <a:t>%</a:t>
            </a:r>
            <a:r>
              <a:rPr lang="ar-KW" sz="1000" dirty="0"/>
              <a:t>،</a:t>
            </a:r>
            <a:r>
              <a:rPr lang="ar-SA" sz="1000" dirty="0"/>
              <a:t> وجاء سهم </a:t>
            </a:r>
            <a:r>
              <a:rPr lang="ar-KW" sz="1000" dirty="0"/>
              <a:t>شركة أجيليتي للمخازن العمومية </a:t>
            </a:r>
            <a:r>
              <a:rPr lang="ar-SA" sz="1000" dirty="0"/>
              <a:t>بالمركز الثاني بقيمة تداول بلغ</a:t>
            </a:r>
            <a:r>
              <a:rPr lang="ar-KW" sz="1000" dirty="0"/>
              <a:t>ت</a:t>
            </a:r>
            <a:r>
              <a:rPr lang="ar-SA" sz="1000" dirty="0"/>
              <a:t> </a:t>
            </a:r>
            <a:r>
              <a:rPr lang="ar-KW" sz="1000" dirty="0"/>
              <a:t>34.3</a:t>
            </a:r>
            <a:r>
              <a:rPr lang="ar-SA" sz="1000" dirty="0"/>
              <a:t> مليون د.ك لينهي بذلك </a:t>
            </a:r>
            <a:r>
              <a:rPr lang="ar-KW" sz="1000" dirty="0"/>
              <a:t>تداولات الأسبوع</a:t>
            </a:r>
            <a:r>
              <a:rPr lang="ar-SA" sz="1000" dirty="0"/>
              <a:t> </a:t>
            </a:r>
            <a:r>
              <a:rPr lang="ar-KW" sz="1000" dirty="0"/>
              <a:t>عند</a:t>
            </a:r>
            <a:r>
              <a:rPr lang="ar-SA" sz="1000" dirty="0"/>
              <a:t> سعر </a:t>
            </a:r>
            <a:r>
              <a:rPr lang="ar-KW" sz="1000" dirty="0"/>
              <a:t>677 </a:t>
            </a:r>
            <a:r>
              <a:rPr lang="ar-SA" sz="1000" dirty="0"/>
              <a:t>فلس</a:t>
            </a:r>
            <a:r>
              <a:rPr lang="ar-KW" sz="1000" dirty="0"/>
              <a:t> مرتفعا بنسبة 1.4%</a:t>
            </a:r>
            <a:r>
              <a:rPr lang="ar-SA" sz="1000" dirty="0"/>
              <a:t>، </a:t>
            </a:r>
            <a:r>
              <a:rPr lang="ar-KW" sz="1000" dirty="0"/>
              <a:t>ثم </a:t>
            </a:r>
            <a:r>
              <a:rPr lang="ar-SA" sz="1000" dirty="0"/>
              <a:t>جاء سهم</a:t>
            </a:r>
            <a:r>
              <a:rPr lang="ar-KW" sz="1000" dirty="0"/>
              <a:t> بنك الكويت الوطني </a:t>
            </a:r>
            <a:r>
              <a:rPr lang="ar-SA" sz="1000" dirty="0"/>
              <a:t>بالمركز </a:t>
            </a:r>
            <a:r>
              <a:rPr lang="ar-KW" sz="1000" dirty="0"/>
              <a:t>الثالث</a:t>
            </a:r>
            <a:r>
              <a:rPr lang="ar-SA" sz="1000" dirty="0"/>
              <a:t> بقيمة تداول بلغت </a:t>
            </a:r>
            <a:r>
              <a:rPr lang="ar-KW" sz="1000" dirty="0"/>
              <a:t>27.7</a:t>
            </a:r>
            <a:r>
              <a:rPr lang="ar-SA" sz="1000" dirty="0"/>
              <a:t> مليون د.ك لينهي بذلك </a:t>
            </a:r>
            <a:r>
              <a:rPr lang="ar-KW" sz="1000" dirty="0"/>
              <a:t>تداولات الأسبوع </a:t>
            </a:r>
            <a:r>
              <a:rPr lang="ar-SA" sz="1000" dirty="0"/>
              <a:t>عند سعر </a:t>
            </a:r>
            <a:r>
              <a:rPr lang="ar-KW" sz="1000" dirty="0"/>
              <a:t>1,026 </a:t>
            </a:r>
            <a:r>
              <a:rPr lang="ar-SA" sz="1000" dirty="0"/>
              <a:t>فلس</a:t>
            </a:r>
            <a:r>
              <a:rPr lang="ar-KW" sz="1000" dirty="0"/>
              <a:t> مرتفعا بنسبة 5.6%.</a:t>
            </a:r>
          </a:p>
          <a:p>
            <a:pPr marL="0" lvl="2" algn="justLow" rtl="1">
              <a:buClr>
                <a:prstClr val="black"/>
              </a:buCl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بيت التمويل الكويتي المرتبة الأولى من حيث القيمة الرأسمالية بقيمة 10,967 مليون د.ك</a:t>
            </a:r>
            <a:r>
              <a:rPr lang="ar-SA" sz="1000" dirty="0"/>
              <a:t>،</a:t>
            </a:r>
            <a:r>
              <a:rPr lang="ar-KW" sz="1000" dirty="0"/>
              <a:t> ثم حل بنك الكويت الوطني بالمرتبة الثانية بقيمة رأسمالية بلغت 7,749 مليون د.ك، ثم حل بنك بوبيان بالمرتبة الثالثة بقيمة رأسمالية بلغت 3,021 مليون د.ك.</a:t>
            </a:r>
          </a:p>
          <a:p>
            <a:pPr marL="171450" lvl="2" indent="-171450" algn="justLow" rtl="1">
              <a:buClr>
                <a:prstClr val="black"/>
              </a:buClr>
              <a:buFont typeface="Arial" panose="020B0604020202020204" pitchFamily="34" charset="0"/>
              <a:buChar char="•"/>
              <a:defRPr/>
            </a:pPr>
            <a:endParaRPr lang="ar-KW" sz="1000" dirty="0"/>
          </a:p>
        </p:txBody>
      </p:sp>
      <p:sp>
        <p:nvSpPr>
          <p:cNvPr id="17" name="TextBox 16"/>
          <p:cNvSpPr txBox="1"/>
          <p:nvPr/>
        </p:nvSpPr>
        <p:spPr>
          <a:xfrm>
            <a:off x="158659" y="6029325"/>
            <a:ext cx="3370742" cy="184666"/>
          </a:xfrm>
          <a:prstGeom prst="rect">
            <a:avLst/>
          </a:prstGeom>
          <a:solidFill>
            <a:srgbClr val="963634"/>
          </a:solidFill>
        </p:spPr>
        <p:txBody>
          <a:bodyPr wrap="square" lIns="0" tIns="0" rIns="0" bIns="0" rtlCol="0">
            <a:spAutoFit/>
          </a:bodyPr>
          <a:lstStyle/>
          <a:p>
            <a:pPr algn="ctr"/>
            <a:r>
              <a:rPr lang="ar-KW" sz="1200" b="1" dirty="0">
                <a:solidFill>
                  <a:schemeClr val="bg1"/>
                </a:solidFill>
                <a:cs typeface="+mj-cs"/>
              </a:rPr>
              <a:t>أعلى 10 شركات من حيث القيمة الرأسمالية في السوق الأول</a:t>
            </a:r>
            <a:endParaRPr lang="en-US" sz="1200" b="1" dirty="0">
              <a:solidFill>
                <a:schemeClr val="bg1"/>
              </a:solidFill>
              <a:cs typeface="+mj-cs"/>
            </a:endParaRPr>
          </a:p>
        </p:txBody>
      </p:sp>
      <p:sp>
        <p:nvSpPr>
          <p:cNvPr id="11" name="Rectangle 10"/>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
        <p:nvSpPr>
          <p:cNvPr id="12" name="Text Placeholder 14"/>
          <p:cNvSpPr txBox="1">
            <a:spLocks/>
          </p:cNvSpPr>
          <p:nvPr/>
        </p:nvSpPr>
        <p:spPr bwMode="gray">
          <a:xfrm>
            <a:off x="-203019" y="8695938"/>
            <a:ext cx="1933576" cy="127774"/>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المصدر: </a:t>
            </a:r>
            <a:r>
              <a:rPr lang="en-US" sz="600" b="0" dirty="0">
                <a:solidFill>
                  <a:schemeClr val="tx1"/>
                </a:solidFill>
                <a:latin typeface="Times New Roman" panose="02020603050405020304" pitchFamily="18" charset="0"/>
              </a:rPr>
              <a:t>Refinitiv</a:t>
            </a:r>
            <a:r>
              <a:rPr lang="ar-KW" sz="600" b="0" dirty="0">
                <a:solidFill>
                  <a:schemeClr val="tx1"/>
                </a:solidFill>
                <a:latin typeface="Times New Roman" panose="02020603050405020304" pitchFamily="18" charset="0"/>
              </a:rPr>
              <a:t> وتحليل شركة الاستثمارات الوطنية . </a:t>
            </a:r>
            <a:endParaRPr lang="en-US" sz="600" b="0" dirty="0">
              <a:solidFill>
                <a:schemeClr val="tx1"/>
              </a:solidFill>
              <a:latin typeface="Times New Roman" panose="02020603050405020304" pitchFamily="18" charset="0"/>
            </a:endParaRPr>
          </a:p>
          <a:p>
            <a:pPr lvl="0" algn="justLow" rtl="1">
              <a:defRPr/>
            </a:pPr>
            <a:endParaRPr kumimoji="0" lang="en-US" sz="600" b="0" i="0" u="none" strike="noStrike" kern="1200" cap="none" spc="0" normalizeH="0" baseline="0" noProof="0" dirty="0">
              <a:ln>
                <a:noFill/>
              </a:ln>
              <a:solidFill>
                <a:schemeClr val="tx1"/>
              </a:solidFill>
              <a:effectLst/>
              <a:uLnTx/>
              <a:uFillTx/>
              <a:latin typeface="Times New Roman" panose="02020603050405020304" pitchFamily="18" charset="0"/>
              <a:cs typeface="+mn-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3154048412"/>
              </p:ext>
            </p:extLst>
          </p:nvPr>
        </p:nvGraphicFramePr>
        <p:xfrm>
          <a:off x="160338" y="6210300"/>
          <a:ext cx="3367087" cy="2368550"/>
        </p:xfrm>
        <a:graphic>
          <a:graphicData uri="http://schemas.openxmlformats.org/presentationml/2006/ole">
            <mc:AlternateContent xmlns:mc="http://schemas.openxmlformats.org/markup-compatibility/2006">
              <mc:Choice xmlns:v="urn:schemas-microsoft-com:vml" Requires="v">
                <p:oleObj name="Worksheet" r:id="rId4" imgW="4324249" imgH="2914650" progId="Excel.Sheet.12">
                  <p:link updateAutomatic="1"/>
                </p:oleObj>
              </mc:Choice>
              <mc:Fallback>
                <p:oleObj name="Worksheet" r:id="rId4" imgW="4324249" imgH="2914650" progId="Excel.Sheet.12">
                  <p:link updateAutomatic="1"/>
                  <p:pic>
                    <p:nvPicPr>
                      <p:cNvPr id="0" name=""/>
                      <p:cNvPicPr/>
                      <p:nvPr/>
                    </p:nvPicPr>
                    <p:blipFill>
                      <a:blip r:embed="rId5"/>
                      <a:stretch>
                        <a:fillRect/>
                      </a:stretch>
                    </p:blipFill>
                    <p:spPr>
                      <a:xfrm>
                        <a:off x="160338" y="6210300"/>
                        <a:ext cx="3367087" cy="236855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6BE65346-0411-0186-73D9-53D2BD8543A1}"/>
              </a:ext>
            </a:extLst>
          </p:cNvPr>
          <p:cNvGraphicFramePr>
            <a:graphicFrameLocks noChangeAspect="1"/>
          </p:cNvGraphicFramePr>
          <p:nvPr>
            <p:extLst>
              <p:ext uri="{D42A27DB-BD31-4B8C-83A1-F6EECF244321}">
                <p14:modId xmlns:p14="http://schemas.microsoft.com/office/powerpoint/2010/main" val="3825135922"/>
              </p:ext>
            </p:extLst>
          </p:nvPr>
        </p:nvGraphicFramePr>
        <p:xfrm>
          <a:off x="158750" y="1258888"/>
          <a:ext cx="6610350" cy="4654550"/>
        </p:xfrm>
        <a:graphic>
          <a:graphicData uri="http://schemas.openxmlformats.org/presentationml/2006/ole">
            <mc:AlternateContent xmlns:mc="http://schemas.openxmlformats.org/markup-compatibility/2006">
              <mc:Choice xmlns:v="urn:schemas-microsoft-com:vml" Requires="v">
                <p:oleObj name="Worksheet" r:id="rId6" imgW="6686507" imgH="5057775" progId="Excel.Sheet.12">
                  <p:link updateAutomatic="1"/>
                </p:oleObj>
              </mc:Choice>
              <mc:Fallback>
                <p:oleObj name="Worksheet" r:id="rId6" imgW="6686507" imgH="5057775" progId="Excel.Sheet.12">
                  <p:link updateAutomatic="1"/>
                  <p:pic>
                    <p:nvPicPr>
                      <p:cNvPr id="0" name=""/>
                      <p:cNvPicPr/>
                      <p:nvPr/>
                    </p:nvPicPr>
                    <p:blipFill>
                      <a:blip r:embed="rId7"/>
                      <a:stretch>
                        <a:fillRect/>
                      </a:stretch>
                    </p:blipFill>
                    <p:spPr>
                      <a:xfrm>
                        <a:off x="158750" y="1258888"/>
                        <a:ext cx="6610350" cy="4654550"/>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sp>
        <p:nvSpPr>
          <p:cNvPr id="11" name="TextBox 10"/>
          <p:cNvSpPr txBox="1"/>
          <p:nvPr/>
        </p:nvSpPr>
        <p:spPr>
          <a:xfrm>
            <a:off x="166688" y="3831672"/>
            <a:ext cx="38481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cs typeface="+mj-cs"/>
              </a:rPr>
              <a:t>أعلى 10 شركات من حيث القيمة الرأسمالية في السوق الرئيسي</a:t>
            </a:r>
            <a:endParaRPr lang="en-US" sz="1200" b="1" dirty="0">
              <a:solidFill>
                <a:schemeClr val="bg1"/>
              </a:solidFill>
              <a:cs typeface="+mj-cs"/>
            </a:endParaRPr>
          </a:p>
        </p:txBody>
      </p:sp>
      <p:sp>
        <p:nvSpPr>
          <p:cNvPr id="13" name="Rectangle 12"/>
          <p:cNvSpPr/>
          <p:nvPr/>
        </p:nvSpPr>
        <p:spPr>
          <a:xfrm>
            <a:off x="4243417" y="3831672"/>
            <a:ext cx="2500283" cy="318504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a:t>
            </a:r>
            <a:r>
              <a:rPr lang="ar-SA" sz="1000" dirty="0"/>
              <a:t>الرئيسي</a:t>
            </a:r>
            <a:r>
              <a:rPr lang="ar-KW" sz="1000" dirty="0"/>
              <a:t> </a:t>
            </a:r>
            <a:r>
              <a:rPr lang="ar-SA" sz="1000" dirty="0"/>
              <a:t>تصدر سهم</a:t>
            </a:r>
            <a:r>
              <a:rPr lang="ar-KW" sz="1000" dirty="0"/>
              <a:t> الشركة الوطنية الاستهلاكية القابضة </a:t>
            </a:r>
            <a:r>
              <a:rPr lang="ar-SA" sz="1000" dirty="0"/>
              <a:t>قائمة الأسهم الأعلى تداولا من حيث القيمة خلال </a:t>
            </a:r>
            <a:r>
              <a:rPr lang="ar-KW" sz="1000" dirty="0"/>
              <a:t>تداولات الأسبوع </a:t>
            </a:r>
            <a:r>
              <a:rPr lang="ar-SA" sz="1000" dirty="0"/>
              <a:t>بقيمة تداول بلغت </a:t>
            </a:r>
            <a:r>
              <a:rPr lang="ar-KW" sz="1000" dirty="0"/>
              <a:t>14.5</a:t>
            </a:r>
            <a:r>
              <a:rPr lang="ar-SA" sz="1000" dirty="0"/>
              <a:t> مليون د.ك لينهي بذلك </a:t>
            </a:r>
            <a:r>
              <a:rPr lang="ar-KW" sz="1000" dirty="0"/>
              <a:t>تداولات الأسبوع </a:t>
            </a:r>
            <a:r>
              <a:rPr lang="ar-SA" sz="1000" dirty="0"/>
              <a:t>عند سعر </a:t>
            </a:r>
            <a:r>
              <a:rPr lang="ar-KW" sz="1000" dirty="0"/>
              <a:t>111 </a:t>
            </a:r>
            <a:r>
              <a:rPr lang="ar-SA" sz="1000" dirty="0"/>
              <a:t>فلس </a:t>
            </a:r>
            <a:r>
              <a:rPr lang="ar-KW" sz="1000" dirty="0"/>
              <a:t>متراجعا</a:t>
            </a:r>
            <a:r>
              <a:rPr lang="ar-SA" sz="1000" dirty="0"/>
              <a:t> بنسبة </a:t>
            </a:r>
            <a:r>
              <a:rPr lang="ar-KW" sz="1000" dirty="0"/>
              <a:t>0.9</a:t>
            </a:r>
            <a:r>
              <a:rPr lang="ar-SA" sz="1000" dirty="0"/>
              <a:t>%</a:t>
            </a:r>
            <a:r>
              <a:rPr lang="ar-KW" sz="1000" dirty="0"/>
              <a:t>، </a:t>
            </a:r>
            <a:r>
              <a:rPr lang="ar-SA" sz="1000" dirty="0"/>
              <a:t>وجاء سهم</a:t>
            </a:r>
            <a:r>
              <a:rPr lang="ar-KW" sz="1000" dirty="0"/>
              <a:t> مجموعة جي إف إتش المالية </a:t>
            </a:r>
            <a:r>
              <a:rPr lang="ar-SA" sz="1000" dirty="0"/>
              <a:t>بالمركز الثاني بقيمة تداول بلغت </a:t>
            </a:r>
            <a:r>
              <a:rPr lang="ar-KW" sz="1000" dirty="0"/>
              <a:t>5.4 </a:t>
            </a:r>
            <a:r>
              <a:rPr lang="ar-SA" sz="1000" dirty="0"/>
              <a:t>مليون د.ك</a:t>
            </a:r>
            <a:r>
              <a:rPr lang="ar-KW" sz="1000" dirty="0"/>
              <a:t> </a:t>
            </a:r>
            <a:r>
              <a:rPr lang="ar-SA" sz="1000" dirty="0"/>
              <a:t>لينهي بذلك </a:t>
            </a:r>
            <a:r>
              <a:rPr lang="ar-KW" sz="1000" dirty="0"/>
              <a:t>تداولات الأسبوع</a:t>
            </a:r>
            <a:r>
              <a:rPr lang="ar-SA" sz="1000" dirty="0"/>
              <a:t> عند سعر </a:t>
            </a:r>
            <a:r>
              <a:rPr lang="ar-KW" sz="1000" dirty="0"/>
              <a:t>78.4</a:t>
            </a:r>
            <a:r>
              <a:rPr lang="ar-SA" sz="1000" dirty="0"/>
              <a:t> فلس </a:t>
            </a:r>
            <a:r>
              <a:rPr lang="ar-KW" sz="1000" dirty="0"/>
              <a:t>مرتفعا</a:t>
            </a:r>
            <a:r>
              <a:rPr lang="ar-SA" sz="1000" dirty="0"/>
              <a:t> بنسبة </a:t>
            </a:r>
            <a:r>
              <a:rPr lang="ar-KW" sz="1000" dirty="0"/>
              <a:t>0.9</a:t>
            </a:r>
            <a:r>
              <a:rPr lang="ar-SA" sz="1000" dirty="0"/>
              <a:t>%، ثم جاء سهم </a:t>
            </a:r>
            <a:r>
              <a:rPr lang="ar-KW" sz="1000" dirty="0"/>
              <a:t>شركة اعيان للإجارة والإستثمار </a:t>
            </a:r>
            <a:r>
              <a:rPr lang="ar-SA" sz="1000" dirty="0"/>
              <a:t>بالمركز الثالث بقيمة تداول بلغت </a:t>
            </a:r>
            <a:r>
              <a:rPr lang="ar-KW" sz="1000" dirty="0"/>
              <a:t>3</a:t>
            </a:r>
            <a:r>
              <a:rPr lang="ar-SA" sz="1000" dirty="0"/>
              <a:t> مليون د.ك لينهي بذلك </a:t>
            </a:r>
            <a:r>
              <a:rPr lang="ar-KW" sz="1000" dirty="0"/>
              <a:t>تداولات الأسبوع</a:t>
            </a:r>
            <a:r>
              <a:rPr lang="ar-SA" sz="1000" dirty="0"/>
              <a:t> </a:t>
            </a:r>
            <a:r>
              <a:rPr lang="ar-KW" sz="1000" dirty="0"/>
              <a:t>مستقرا </a:t>
            </a:r>
            <a:r>
              <a:rPr lang="ar-SA" sz="1000" dirty="0"/>
              <a:t>عند سعر </a:t>
            </a:r>
            <a:r>
              <a:rPr lang="ar-KW" sz="1000" dirty="0"/>
              <a:t>112</a:t>
            </a:r>
            <a:r>
              <a:rPr lang="ar-SA" sz="1000" dirty="0"/>
              <a:t> فلس</a:t>
            </a:r>
            <a:r>
              <a:rPr lang="ar-KW" sz="1000" dirty="0"/>
              <a:t>.</a:t>
            </a:r>
          </a:p>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الرئيسي </a:t>
            </a:r>
            <a:r>
              <a:rPr lang="ar-SA" sz="1000" dirty="0"/>
              <a:t>احتل</a:t>
            </a:r>
            <a:r>
              <a:rPr lang="ar-KW" sz="1000" dirty="0"/>
              <a:t> البنك التجاري </a:t>
            </a:r>
            <a:r>
              <a:rPr lang="ar-SA" sz="1000" dirty="0"/>
              <a:t>الكويتي </a:t>
            </a:r>
            <a:r>
              <a:rPr lang="ar-KW" sz="1000" dirty="0"/>
              <a:t>المرتبة الأولى من حيث القيمة الرأسمالية بقيمة 978 مليون د.ك</a:t>
            </a:r>
            <a:r>
              <a:rPr lang="ar-SA" sz="1000" dirty="0"/>
              <a:t>،</a:t>
            </a:r>
            <a:r>
              <a:rPr lang="ar-KW" sz="1000" dirty="0"/>
              <a:t> ثم</a:t>
            </a:r>
            <a:r>
              <a:rPr lang="ar-SA" sz="1000" dirty="0"/>
              <a:t> </a:t>
            </a:r>
            <a:r>
              <a:rPr lang="ar-KW" sz="1000" dirty="0"/>
              <a:t>البنك الأهلي المتحد</a:t>
            </a:r>
            <a:r>
              <a:rPr lang="ar-SA" sz="1000" dirty="0"/>
              <a:t> الكويتي</a:t>
            </a:r>
            <a:r>
              <a:rPr lang="ar-KW" sz="1000" dirty="0"/>
              <a:t> بالمرتبة الثانية بقيمة رأسمالية بلغت 658 مليون د.ك ثم شركة الإتصالات </a:t>
            </a:r>
            <a:r>
              <a:rPr lang="ar-SA" sz="1000" dirty="0"/>
              <a:t>الكويتية </a:t>
            </a:r>
            <a:r>
              <a:rPr lang="ar-KW" sz="1000" dirty="0"/>
              <a:t>بالمرتبة الثالثة بقيمة رأسمالية بلغت 560 مليون د.ك.</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1714123774"/>
              </p:ext>
            </p:extLst>
          </p:nvPr>
        </p:nvGraphicFramePr>
        <p:xfrm>
          <a:off x="166688" y="1150938"/>
          <a:ext cx="6591300" cy="2314575"/>
        </p:xfrm>
        <a:graphic>
          <a:graphicData uri="http://schemas.openxmlformats.org/presentationml/2006/ole">
            <mc:AlternateContent xmlns:mc="http://schemas.openxmlformats.org/markup-compatibility/2006">
              <mc:Choice xmlns:v="urn:schemas-microsoft-com:vml" Requires="v">
                <p:oleObj name="Worksheet" r:id="rId4" imgW="6600933" imgH="2314575" progId="Excel.Sheet.12">
                  <p:link updateAutomatic="1"/>
                </p:oleObj>
              </mc:Choice>
              <mc:Fallback>
                <p:oleObj name="Worksheet" r:id="rId4" imgW="6600933" imgH="2314575" progId="Excel.Sheet.12">
                  <p:link updateAutomatic="1"/>
                  <p:pic>
                    <p:nvPicPr>
                      <p:cNvPr id="0" name=""/>
                      <p:cNvPicPr/>
                      <p:nvPr/>
                    </p:nvPicPr>
                    <p:blipFill>
                      <a:blip r:embed="rId5"/>
                      <a:stretch>
                        <a:fillRect/>
                      </a:stretch>
                    </p:blipFill>
                    <p:spPr>
                      <a:xfrm>
                        <a:off x="166688" y="1150938"/>
                        <a:ext cx="6591300"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852424124"/>
              </p:ext>
            </p:extLst>
          </p:nvPr>
        </p:nvGraphicFramePr>
        <p:xfrm>
          <a:off x="166688" y="4016338"/>
          <a:ext cx="3833812" cy="3000375"/>
        </p:xfrm>
        <a:graphic>
          <a:graphicData uri="http://schemas.openxmlformats.org/presentationml/2006/ole">
            <mc:AlternateContent xmlns:mc="http://schemas.openxmlformats.org/markup-compatibility/2006">
              <mc:Choice xmlns:v="urn:schemas-microsoft-com:vml" Requires="v">
                <p:oleObj name="Worksheet" r:id="rId6" imgW="4371867" imgH="3000375" progId="Excel.Sheet.12">
                  <p:link updateAutomatic="1"/>
                </p:oleObj>
              </mc:Choice>
              <mc:Fallback>
                <p:oleObj name="Worksheet" r:id="rId6" imgW="4371867" imgH="3000375" progId="Excel.Sheet.12">
                  <p:link updateAutomatic="1"/>
                  <p:pic>
                    <p:nvPicPr>
                      <p:cNvPr id="0" name=""/>
                      <p:cNvPicPr/>
                      <p:nvPr/>
                    </p:nvPicPr>
                    <p:blipFill>
                      <a:blip r:embed="rId7"/>
                      <a:stretch>
                        <a:fillRect/>
                      </a:stretch>
                    </p:blipFill>
                    <p:spPr>
                      <a:xfrm>
                        <a:off x="166688" y="4016338"/>
                        <a:ext cx="3833812" cy="3000375"/>
                      </a:xfrm>
                      <a:prstGeom prst="rect">
                        <a:avLst/>
                      </a:prstGeom>
                    </p:spPr>
                  </p:pic>
                </p:oleObj>
              </mc:Fallback>
            </mc:AlternateContent>
          </a:graphicData>
        </a:graphic>
      </p:graphicFrame>
      <p:sp>
        <p:nvSpPr>
          <p:cNvPr id="12" name="Rectangle 11"/>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
        <p:nvSpPr>
          <p:cNvPr id="14" name="Text Placeholder 14"/>
          <p:cNvSpPr txBox="1">
            <a:spLocks/>
          </p:cNvSpPr>
          <p:nvPr/>
        </p:nvSpPr>
        <p:spPr bwMode="gray">
          <a:xfrm>
            <a:off x="-133351" y="8619813"/>
            <a:ext cx="1933576" cy="127774"/>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المصدر: </a:t>
            </a:r>
            <a:r>
              <a:rPr lang="en-US" sz="600" b="0" dirty="0">
                <a:solidFill>
                  <a:schemeClr val="tx1"/>
                </a:solidFill>
                <a:latin typeface="Times New Roman" panose="02020603050405020304" pitchFamily="18" charset="0"/>
              </a:rPr>
              <a:t>Refinitiv</a:t>
            </a:r>
            <a:r>
              <a:rPr lang="ar-KW" sz="600" b="0" dirty="0">
                <a:solidFill>
                  <a:schemeClr val="tx1"/>
                </a:solidFill>
                <a:latin typeface="Times New Roman" panose="02020603050405020304" pitchFamily="18" charset="0"/>
              </a:rPr>
              <a:t> وتحليل شركة الاستثمارات الوطنية . </a:t>
            </a:r>
            <a:endParaRPr lang="en-US" sz="600" b="0" dirty="0">
              <a:solidFill>
                <a:schemeClr val="tx1"/>
              </a:solidFill>
              <a:latin typeface="Times New Roman" panose="02020603050405020304" pitchFamily="18" charset="0"/>
            </a:endParaRPr>
          </a:p>
          <a:p>
            <a:pPr lvl="0" algn="justLow" rtl="1">
              <a:defRPr/>
            </a:pPr>
            <a:endParaRPr kumimoji="0" lang="en-US" sz="600" b="0" i="0" u="none" strike="noStrike" kern="1200" cap="none" spc="0" normalizeH="0" baseline="0" noProof="0" dirty="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12718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7</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039802747"/>
              </p:ext>
            </p:extLst>
          </p:nvPr>
        </p:nvGraphicFramePr>
        <p:xfrm>
          <a:off x="117475" y="3673475"/>
          <a:ext cx="6673849" cy="2314575"/>
        </p:xfrm>
        <a:graphic>
          <a:graphicData uri="http://schemas.openxmlformats.org/presentationml/2006/ole">
            <mc:AlternateContent xmlns:mc="http://schemas.openxmlformats.org/markup-compatibility/2006">
              <mc:Choice xmlns:v="urn:schemas-microsoft-com:vml" Requires="v">
                <p:oleObj name="Worksheet" r:id="rId4" imgW="6591271" imgH="2314575" progId="Excel.Sheet.12">
                  <p:link updateAutomatic="1"/>
                </p:oleObj>
              </mc:Choice>
              <mc:Fallback>
                <p:oleObj name="Worksheet" r:id="rId4" imgW="6591271" imgH="2314575" progId="Excel.Sheet.12">
                  <p:link updateAutomatic="1"/>
                  <p:pic>
                    <p:nvPicPr>
                      <p:cNvPr id="0" name=""/>
                      <p:cNvPicPr/>
                      <p:nvPr/>
                    </p:nvPicPr>
                    <p:blipFill>
                      <a:blip r:embed="rId5"/>
                      <a:stretch>
                        <a:fillRect/>
                      </a:stretch>
                    </p:blipFill>
                    <p:spPr>
                      <a:xfrm>
                        <a:off x="117475" y="3673475"/>
                        <a:ext cx="6673849"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29111171"/>
              </p:ext>
            </p:extLst>
          </p:nvPr>
        </p:nvGraphicFramePr>
        <p:xfrm>
          <a:off x="152400" y="1150938"/>
          <a:ext cx="6604000" cy="2314575"/>
        </p:xfrm>
        <a:graphic>
          <a:graphicData uri="http://schemas.openxmlformats.org/presentationml/2006/ole">
            <mc:AlternateContent xmlns:mc="http://schemas.openxmlformats.org/markup-compatibility/2006">
              <mc:Choice xmlns:v="urn:schemas-microsoft-com:vml" Requires="v">
                <p:oleObj name="Worksheet" r:id="rId6" imgW="6248285" imgH="2314575" progId="Excel.Sheet.12">
                  <p:link updateAutomatic="1"/>
                </p:oleObj>
              </mc:Choice>
              <mc:Fallback>
                <p:oleObj name="Worksheet" r:id="rId6" imgW="6248285" imgH="2314575" progId="Excel.Sheet.12">
                  <p:link updateAutomatic="1"/>
                  <p:pic>
                    <p:nvPicPr>
                      <p:cNvPr id="0" name=""/>
                      <p:cNvPicPr/>
                      <p:nvPr/>
                    </p:nvPicPr>
                    <p:blipFill>
                      <a:blip r:embed="rId7"/>
                      <a:stretch>
                        <a:fillRect/>
                      </a:stretch>
                    </p:blipFill>
                    <p:spPr>
                      <a:xfrm>
                        <a:off x="152400" y="1150938"/>
                        <a:ext cx="6604000"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817715631"/>
              </p:ext>
            </p:extLst>
          </p:nvPr>
        </p:nvGraphicFramePr>
        <p:xfrm>
          <a:off x="117475" y="6134100"/>
          <a:ext cx="6673849" cy="2314575"/>
        </p:xfrm>
        <a:graphic>
          <a:graphicData uri="http://schemas.openxmlformats.org/presentationml/2006/ole">
            <mc:AlternateContent xmlns:mc="http://schemas.openxmlformats.org/markup-compatibility/2006">
              <mc:Choice xmlns:v="urn:schemas-microsoft-com:vml" Requires="v">
                <p:oleObj name="Worksheet" r:id="rId8" imgW="6629573" imgH="2314575" progId="Excel.Sheet.12">
                  <p:link updateAutomatic="1"/>
                </p:oleObj>
              </mc:Choice>
              <mc:Fallback>
                <p:oleObj name="Worksheet" r:id="rId8" imgW="6629573" imgH="2314575" progId="Excel.Sheet.12">
                  <p:link updateAutomatic="1"/>
                  <p:pic>
                    <p:nvPicPr>
                      <p:cNvPr id="0" name=""/>
                      <p:cNvPicPr/>
                      <p:nvPr/>
                    </p:nvPicPr>
                    <p:blipFill>
                      <a:blip r:embed="rId9"/>
                      <a:stretch>
                        <a:fillRect/>
                      </a:stretch>
                    </p:blipFill>
                    <p:spPr>
                      <a:xfrm>
                        <a:off x="117475" y="6134100"/>
                        <a:ext cx="6673849" cy="2314575"/>
                      </a:xfrm>
                      <a:prstGeom prst="rect">
                        <a:avLst/>
                      </a:prstGeom>
                    </p:spPr>
                  </p:pic>
                </p:oleObj>
              </mc:Fallback>
            </mc:AlternateContent>
          </a:graphicData>
        </a:graphic>
      </p:graphicFrame>
      <p:sp>
        <p:nvSpPr>
          <p:cNvPr id="11" name="Rectangle 10"/>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
        <p:nvSpPr>
          <p:cNvPr id="12" name="Text Placeholder 14"/>
          <p:cNvSpPr txBox="1">
            <a:spLocks/>
          </p:cNvSpPr>
          <p:nvPr/>
        </p:nvSpPr>
        <p:spPr bwMode="gray">
          <a:xfrm>
            <a:off x="-176894" y="8680994"/>
            <a:ext cx="1933576" cy="127774"/>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lang="ar-SA" sz="600" b="0" dirty="0">
                <a:solidFill>
                  <a:schemeClr val="tx1"/>
                </a:solidFill>
                <a:latin typeface="Times New Roman" panose="02020603050405020304" pitchFamily="18" charset="0"/>
              </a:rPr>
              <a:t>المصدر: </a:t>
            </a:r>
            <a:r>
              <a:rPr lang="en-US" sz="600" b="0" dirty="0">
                <a:solidFill>
                  <a:schemeClr val="tx1"/>
                </a:solidFill>
                <a:latin typeface="Times New Roman" panose="02020603050405020304" pitchFamily="18" charset="0"/>
              </a:rPr>
              <a:t>Refinitiv</a:t>
            </a:r>
            <a:r>
              <a:rPr lang="ar-KW" sz="600" b="0" dirty="0">
                <a:solidFill>
                  <a:schemeClr val="tx1"/>
                </a:solidFill>
                <a:latin typeface="Times New Roman" panose="02020603050405020304" pitchFamily="18" charset="0"/>
              </a:rPr>
              <a:t> وتحليل شركة الاستثمارات الوطنية . </a:t>
            </a:r>
            <a:endParaRPr lang="en-US" sz="600" b="0" dirty="0">
              <a:solidFill>
                <a:schemeClr val="tx1"/>
              </a:solidFill>
              <a:latin typeface="Times New Roman" panose="02020603050405020304" pitchFamily="18" charset="0"/>
            </a:endParaRPr>
          </a:p>
          <a:p>
            <a:pPr lvl="0" algn="justLow" rtl="1">
              <a:defRPr/>
            </a:pPr>
            <a:endParaRPr kumimoji="0" lang="en-US" sz="600" b="0" i="0" u="none" strike="noStrike" kern="1200" cap="none" spc="0" normalizeH="0" baseline="0" noProof="0" dirty="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59028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a:solidFill>
                  <a:schemeClr val="bg1"/>
                </a:solidFill>
                <a:cs typeface="Arial" pitchFamily="34" charset="0"/>
              </a:rPr>
              <a:t>تلفون:6666 2226 965+ </a:t>
            </a:r>
          </a:p>
          <a:p>
            <a:pPr algn="r">
              <a:buFont typeface="Arial" pitchFamily="34" charset="0"/>
              <a:buNone/>
              <a:defRPr/>
            </a:pPr>
            <a:r>
              <a:rPr lang="ar-KW" sz="646" b="1" dirty="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الخاصة. وقد تم إعداد التقرير فقط للغرض المنصوص عليه و لا ينبغي الاعتماد عليه 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فقط. 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a:solidFill>
                  <a:schemeClr val="bg1"/>
                </a:solidFill>
                <a:latin typeface="+mj-lt"/>
              </a:rPr>
              <a:t>ال</a:t>
            </a:r>
            <a:r>
              <a:rPr lang="ar-SA" dirty="0">
                <a:solidFill>
                  <a:schemeClr val="bg1"/>
                </a:solidFill>
                <a:latin typeface="+mj-lt"/>
              </a:rPr>
              <a:t>مصادر التي تعتقد الشركة بأنها موثوق بها، نحن لم نقم بالتحقق منها بشكل مستقل سواء كانت دقيقة أوغير 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الخليجية</a:t>
            </a:r>
            <a:endParaRPr lang="en-US" sz="646" b="1" dirty="0">
              <a:solidFill>
                <a:schemeClr val="bg1"/>
              </a:solidFill>
              <a:cs typeface="Arial" pitchFamily="34" charset="0"/>
            </a:endParaRPr>
          </a:p>
          <a:p>
            <a:pPr algn="r">
              <a:buFont typeface="Arial" pitchFamily="34" charset="0"/>
              <a:buNone/>
              <a:defRPr/>
            </a:pPr>
            <a:r>
              <a:rPr lang="ar-KW" sz="646" b="1" dirty="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sp>
        <p:nvSpPr>
          <p:cNvPr id="5" name="Rectangle 4"/>
          <p:cNvSpPr/>
          <p:nvPr/>
        </p:nvSpPr>
        <p:spPr>
          <a:xfrm>
            <a:off x="3438521" y="158406"/>
            <a:ext cx="3353727" cy="769441"/>
          </a:xfrm>
          <a:prstGeom prst="rect">
            <a:avLst/>
          </a:prstGeom>
        </p:spPr>
        <p:txBody>
          <a:bodyPr wrap="square">
            <a:spAutoFit/>
          </a:bodyPr>
          <a:lstStyle/>
          <a:p>
            <a:pPr lvl="0" algn="r" rtl="1"/>
            <a:r>
              <a:rPr lang="ar-SA" b="1" dirty="0">
                <a:solidFill>
                  <a:srgbClr val="800000"/>
                </a:solidFill>
                <a:latin typeface="Arial" panose="020B0604020202020204" pitchFamily="34" charset="0"/>
              </a:rPr>
              <a:t>التـــقرير </a:t>
            </a:r>
            <a:r>
              <a:rPr lang="ar-KW" b="1" dirty="0">
                <a:solidFill>
                  <a:srgbClr val="800000"/>
                </a:solidFill>
                <a:latin typeface="Arial" panose="020B0604020202020204" pitchFamily="34" charset="0"/>
              </a:rPr>
              <a:t>الأسبوعي</a:t>
            </a:r>
            <a:r>
              <a:rPr lang="ar-SA" b="1" dirty="0">
                <a:solidFill>
                  <a:srgbClr val="800000"/>
                </a:solidFill>
                <a:latin typeface="Arial" panose="020B0604020202020204" pitchFamily="34" charset="0"/>
              </a:rPr>
              <a:t> – بورصـــة الكـــويـت</a:t>
            </a:r>
            <a:r>
              <a:rPr lang="en-US" sz="1200" b="1" dirty="0">
                <a:solidFill>
                  <a:srgbClr val="730821"/>
                </a:solidFill>
                <a:latin typeface="Arial" panose="020B0604020202020204" pitchFamily="34" charset="0"/>
                <a:cs typeface="Arial" panose="020B0604020202020204" pitchFamily="34" charset="0"/>
              </a:rPr>
              <a:t> </a:t>
            </a:r>
            <a:r>
              <a:rPr lang="ar-SA" sz="1200" b="1" dirty="0">
                <a:solidFill>
                  <a:srgbClr val="730821"/>
                </a:solidFill>
                <a:latin typeface="Arial" panose="020B0604020202020204" pitchFamily="34" charset="0"/>
                <a:cs typeface="Arial" panose="020B0604020202020204" pitchFamily="34" charset="0"/>
              </a:rPr>
              <a:t>قطاع مينا للاستثمارات المسعرة - </a:t>
            </a:r>
            <a:r>
              <a:rPr lang="ar-SA" sz="1400" b="1" dirty="0">
                <a:solidFill>
                  <a:srgbClr val="730821"/>
                </a:solidFill>
                <a:latin typeface="Arial" panose="020B0604020202020204" pitchFamily="34" charset="0"/>
              </a:rPr>
              <a:t>قسم البحوث والدراسات</a:t>
            </a:r>
            <a:endParaRPr lang="en-US" sz="1400" b="1" dirty="0">
              <a:solidFill>
                <a:srgbClr val="730821"/>
              </a:solidFill>
              <a:latin typeface="Arial" panose="020B0604020202020204" pitchFamily="34" charset="0"/>
            </a:endParaRPr>
          </a:p>
          <a:p>
            <a:pPr lvl="0" algn="r" rtl="1"/>
            <a:endParaRPr lang="en-US" sz="1200" b="1" dirty="0">
              <a:solidFill>
                <a:srgbClr val="73082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04480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21917</TotalTime>
  <Words>1476</Words>
  <Application>Microsoft Office PowerPoint</Application>
  <PresentationFormat>On-screen Show (4:3)</PresentationFormat>
  <Paragraphs>83</Paragraphs>
  <Slides>8</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Links</vt:lpstr>
      </vt:variant>
      <vt:variant>
        <vt:i4>11</vt:i4>
      </vt:variant>
      <vt:variant>
        <vt:lpstr>Slide Titles</vt:lpstr>
      </vt:variant>
      <vt:variant>
        <vt:i4>8</vt:i4>
      </vt:variant>
    </vt:vector>
  </HeadingPairs>
  <TitlesOfParts>
    <vt:vector size="26" baseType="lpstr">
      <vt:lpstr>Arial</vt:lpstr>
      <vt:lpstr>Calibri</vt:lpstr>
      <vt:lpstr>Calibri Light</vt:lpstr>
      <vt:lpstr>GE SS</vt:lpstr>
      <vt:lpstr>Times New Roman</vt:lpstr>
      <vt:lpstr>Wingdings</vt:lpstr>
      <vt:lpstr>Office Theme</vt:lpstr>
      <vt:lpstr>\\nicfps\laid$\Researches &amp; Studies\Work Files\Periodic Reports\Boursa Kuwait\Weekly\2020\Master Model for weekly (wealth management)v.1 - Copy.xlsx!Indcies !R2C2:R7C9</vt:lpstr>
      <vt:lpstr>\\nicfps\laid$\Researches &amp; Studies\Work Files\Periodic Reports\Boursa Kuwait\Weekly\2020\Master Model for weekly (wealth management)v.1 - Copy.xlsx!sector indices  ![Master Model for weekly (wealth management)v.1 - Copy.xlsx]sector indices   Chart 1</vt:lpstr>
      <vt:lpstr>\\nicfps\laid$\Researches &amp; Studies\Work Files\Periodic Reports\Boursa Kuwait\Weekly\2020\Master Model for weekly (wealth management)v.1 - Copy.xlsx!sector indices  ![Master Model for weekly (wealth management)v.1 - Copy.xlsx]sector indices   Chart 2</vt:lpstr>
      <vt:lpstr>\\nicfps\laid$\Researches &amp; Studies\Work Files\Periodic Reports\Boursa Kuwait\Weekly\2020\Master Model for weekly (wealth management)v.1 - Copy.xlsx!sector indices  !R2C24:R17C28</vt:lpstr>
      <vt:lpstr>\\nicfps\laid$\Researches &amp; Studies\Work Files\Periodic Reports\Boursa Kuwait\Weekly\2020\Master Model for weekly (wealth management)v.1 - Copy.xlsx!(P Market) chart![Master Model for weekly (wealth management)v.1 - Copy.xlsx](P Market) chart Chart 2</vt:lpstr>
      <vt:lpstr>\\nicfps\laid$\Researches &amp; Studies\Work Files\Periodic Reports\Boursa Kuwait\Weekly\2020\Master Model for weekly (wealth management)v.1 - Copy.xlsx!Companies (P Market)!R3C2:R32C9</vt:lpstr>
      <vt:lpstr>\\nicfps\laid$\Researches &amp; Studies\Work Files\Periodic Reports\Boursa Kuwait\Weekly\2020\Master Model for weekly (wealth management)v.1 - Copy.xlsx!companies (Main Market&amp; chart)!R3C22:R15C29</vt:lpstr>
      <vt:lpstr>\\nicfps\laid$\Researches &amp; Studies\Work Files\Periodic Reports\Boursa Kuwait\Weekly\2020\Master Model for weekly (wealth management)v.1 - Copy.xlsx!companies (Main Market&amp; chart)![Master Model for weekly (wealth management)v.1 - Copy.xlsx]companies (Main Market&amp; chart) Chart 1</vt:lpstr>
      <vt:lpstr>\\nicfps\laid$\Researches &amp; Studies\Work Files\Periodic Reports\Boursa Kuwait\Weekly\2020\Master Model for weekly (wealth management)v.1 - Copy.xlsx!companies (Main Market&amp; chart)!R3C12:R15C19</vt:lpstr>
      <vt:lpstr>\\nicfps\laid$\Researches &amp; Studies\Work Files\Periodic Reports\Boursa Kuwait\Weekly\2020\Master Model for weekly (wealth management)v.1 - Copy.xlsx!companies (Main Market&amp; chart)!R3C2:R15C9</vt:lpstr>
      <vt:lpstr>\\nicfps\laid$\Researches &amp; Studies\Work Files\Periodic Reports\Boursa Kuwait\Weekly\2020\Master Model for weekly (wealth management)v.1 - Copy.xlsx!companies (Main Market&amp; 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4819</cp:revision>
  <cp:lastPrinted>2019-01-10T11:21:43Z</cp:lastPrinted>
  <dcterms:created xsi:type="dcterms:W3CDTF">2015-01-14T07:25:06Z</dcterms:created>
  <dcterms:modified xsi:type="dcterms:W3CDTF">2022-10-06T11:39:36Z</dcterms:modified>
</cp:coreProperties>
</file>